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3"/>
  </p:notesMasterIdLst>
  <p:sldIdLst>
    <p:sldId id="409" r:id="rId2"/>
    <p:sldId id="950" r:id="rId3"/>
    <p:sldId id="937" r:id="rId4"/>
    <p:sldId id="951" r:id="rId5"/>
    <p:sldId id="849" r:id="rId6"/>
    <p:sldId id="850" r:id="rId7"/>
    <p:sldId id="851" r:id="rId8"/>
    <p:sldId id="852" r:id="rId9"/>
    <p:sldId id="952" r:id="rId10"/>
    <p:sldId id="953" r:id="rId11"/>
    <p:sldId id="265" r:id="rId12"/>
    <p:sldId id="954" r:id="rId13"/>
    <p:sldId id="955" r:id="rId14"/>
    <p:sldId id="956" r:id="rId15"/>
    <p:sldId id="856" r:id="rId16"/>
    <p:sldId id="902" r:id="rId17"/>
    <p:sldId id="269" r:id="rId18"/>
    <p:sldId id="857" r:id="rId19"/>
    <p:sldId id="957" r:id="rId20"/>
    <p:sldId id="270" r:id="rId21"/>
    <p:sldId id="958" r:id="rId22"/>
    <p:sldId id="959" r:id="rId23"/>
    <p:sldId id="963" r:id="rId24"/>
    <p:sldId id="964" r:id="rId25"/>
    <p:sldId id="960" r:id="rId26"/>
    <p:sldId id="961" r:id="rId27"/>
    <p:sldId id="275" r:id="rId28"/>
    <p:sldId id="276" r:id="rId29"/>
    <p:sldId id="962" r:id="rId30"/>
    <p:sldId id="278" r:id="rId31"/>
    <p:sldId id="888" r:id="rId32"/>
    <p:sldId id="979" r:id="rId33"/>
    <p:sldId id="887" r:id="rId34"/>
    <p:sldId id="284" r:id="rId35"/>
    <p:sldId id="285" r:id="rId36"/>
    <p:sldId id="286" r:id="rId37"/>
    <p:sldId id="965" r:id="rId38"/>
    <p:sldId id="288" r:id="rId39"/>
    <p:sldId id="289" r:id="rId40"/>
    <p:sldId id="293" r:id="rId41"/>
    <p:sldId id="292" r:id="rId42"/>
    <p:sldId id="294" r:id="rId43"/>
    <p:sldId id="967" r:id="rId44"/>
    <p:sldId id="968" r:id="rId45"/>
    <p:sldId id="320" r:id="rId46"/>
    <p:sldId id="299" r:id="rId47"/>
    <p:sldId id="322" r:id="rId48"/>
    <p:sldId id="326" r:id="rId49"/>
    <p:sldId id="339" r:id="rId50"/>
    <p:sldId id="327" r:id="rId51"/>
    <p:sldId id="328" r:id="rId52"/>
    <p:sldId id="277" r:id="rId53"/>
    <p:sldId id="297" r:id="rId54"/>
    <p:sldId id="279" r:id="rId55"/>
    <p:sldId id="280" r:id="rId56"/>
    <p:sldId id="281" r:id="rId57"/>
    <p:sldId id="969" r:id="rId58"/>
    <p:sldId id="971" r:id="rId59"/>
    <p:sldId id="970" r:id="rId60"/>
    <p:sldId id="890" r:id="rId61"/>
    <p:sldId id="901" r:id="rId62"/>
    <p:sldId id="972" r:id="rId63"/>
    <p:sldId id="261" r:id="rId64"/>
    <p:sldId id="456" r:id="rId65"/>
    <p:sldId id="459" r:id="rId66"/>
    <p:sldId id="975" r:id="rId67"/>
    <p:sldId id="266" r:id="rId68"/>
    <p:sldId id="455" r:id="rId69"/>
    <p:sldId id="460" r:id="rId70"/>
    <p:sldId id="319" r:id="rId71"/>
    <p:sldId id="462" r:id="rId72"/>
    <p:sldId id="461" r:id="rId73"/>
    <p:sldId id="465" r:id="rId74"/>
    <p:sldId id="464" r:id="rId75"/>
    <p:sldId id="976" r:id="rId76"/>
    <p:sldId id="466" r:id="rId77"/>
    <p:sldId id="468" r:id="rId78"/>
    <p:sldId id="469" r:id="rId79"/>
    <p:sldId id="470" r:id="rId80"/>
    <p:sldId id="471" r:id="rId81"/>
    <p:sldId id="472" r:id="rId82"/>
    <p:sldId id="474" r:id="rId83"/>
    <p:sldId id="473" r:id="rId84"/>
    <p:sldId id="477" r:id="rId85"/>
    <p:sldId id="479" r:id="rId86"/>
    <p:sldId id="480" r:id="rId87"/>
    <p:sldId id="481" r:id="rId88"/>
    <p:sldId id="482" r:id="rId89"/>
    <p:sldId id="977" r:id="rId90"/>
    <p:sldId id="974" r:id="rId91"/>
    <p:sldId id="996" r:id="rId92"/>
    <p:sldId id="980" r:id="rId93"/>
    <p:sldId id="983" r:id="rId94"/>
    <p:sldId id="982" r:id="rId95"/>
    <p:sldId id="984" r:id="rId96"/>
    <p:sldId id="905" r:id="rId97"/>
    <p:sldId id="985" r:id="rId98"/>
    <p:sldId id="986" r:id="rId99"/>
    <p:sldId id="987" r:id="rId100"/>
    <p:sldId id="304" r:id="rId101"/>
    <p:sldId id="309" r:id="rId102"/>
    <p:sldId id="908" r:id="rId103"/>
    <p:sldId id="909" r:id="rId104"/>
    <p:sldId id="301" r:id="rId105"/>
    <p:sldId id="910" r:id="rId106"/>
    <p:sldId id="310" r:id="rId107"/>
    <p:sldId id="988" r:id="rId108"/>
    <p:sldId id="990" r:id="rId109"/>
    <p:sldId id="989" r:id="rId110"/>
    <p:sldId id="991" r:id="rId111"/>
    <p:sldId id="992" r:id="rId112"/>
    <p:sldId id="311" r:id="rId113"/>
    <p:sldId id="993" r:id="rId114"/>
    <p:sldId id="994" r:id="rId115"/>
    <p:sldId id="995" r:id="rId116"/>
    <p:sldId id="749" r:id="rId117"/>
    <p:sldId id="997" r:id="rId118"/>
    <p:sldId id="750" r:id="rId119"/>
    <p:sldId id="973" r:id="rId120"/>
    <p:sldId id="978" r:id="rId121"/>
    <p:sldId id="998"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7279"/>
  </p:normalViewPr>
  <p:slideViewPr>
    <p:cSldViewPr snapToGrid="0" snapToObjects="1">
      <p:cViewPr varScale="1">
        <p:scale>
          <a:sx n="111" d="100"/>
          <a:sy n="111"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5/27/20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0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107</a:t>
            </a:fld>
            <a:endParaRPr lang="en-US"/>
          </a:p>
        </p:txBody>
      </p:sp>
    </p:spTree>
    <p:extLst>
      <p:ext uri="{BB962C8B-B14F-4D97-AF65-F5344CB8AC3E}">
        <p14:creationId xmlns:p14="http://schemas.microsoft.com/office/powerpoint/2010/main" val="11256691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108</a:t>
            </a:fld>
            <a:endParaRPr lang="en-US"/>
          </a:p>
        </p:txBody>
      </p:sp>
    </p:spTree>
    <p:extLst>
      <p:ext uri="{BB962C8B-B14F-4D97-AF65-F5344CB8AC3E}">
        <p14:creationId xmlns:p14="http://schemas.microsoft.com/office/powerpoint/2010/main" val="1737852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109</a:t>
            </a:fld>
            <a:endParaRPr lang="en-US"/>
          </a:p>
        </p:txBody>
      </p:sp>
    </p:spTree>
    <p:extLst>
      <p:ext uri="{BB962C8B-B14F-4D97-AF65-F5344CB8AC3E}">
        <p14:creationId xmlns:p14="http://schemas.microsoft.com/office/powerpoint/2010/main" val="1063033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110</a:t>
            </a:fld>
            <a:endParaRPr lang="en-US"/>
          </a:p>
        </p:txBody>
      </p:sp>
    </p:spTree>
    <p:extLst>
      <p:ext uri="{BB962C8B-B14F-4D97-AF65-F5344CB8AC3E}">
        <p14:creationId xmlns:p14="http://schemas.microsoft.com/office/powerpoint/2010/main" val="9337765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111</a:t>
            </a:fld>
            <a:endParaRPr lang="en-US"/>
          </a:p>
        </p:txBody>
      </p:sp>
    </p:spTree>
    <p:extLst>
      <p:ext uri="{BB962C8B-B14F-4D97-AF65-F5344CB8AC3E}">
        <p14:creationId xmlns:p14="http://schemas.microsoft.com/office/powerpoint/2010/main" val="126854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112</a:t>
            </a:fld>
            <a:endParaRPr lang="en-US"/>
          </a:p>
        </p:txBody>
      </p:sp>
    </p:spTree>
    <p:extLst>
      <p:ext uri="{BB962C8B-B14F-4D97-AF65-F5344CB8AC3E}">
        <p14:creationId xmlns:p14="http://schemas.microsoft.com/office/powerpoint/2010/main" val="2501397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113</a:t>
            </a:fld>
            <a:endParaRPr lang="en-US"/>
          </a:p>
        </p:txBody>
      </p:sp>
    </p:spTree>
    <p:extLst>
      <p:ext uri="{BB962C8B-B14F-4D97-AF65-F5344CB8AC3E}">
        <p14:creationId xmlns:p14="http://schemas.microsoft.com/office/powerpoint/2010/main" val="27464743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114</a:t>
            </a:fld>
            <a:endParaRPr lang="en-US"/>
          </a:p>
        </p:txBody>
      </p:sp>
    </p:spTree>
    <p:extLst>
      <p:ext uri="{BB962C8B-B14F-4D97-AF65-F5344CB8AC3E}">
        <p14:creationId xmlns:p14="http://schemas.microsoft.com/office/powerpoint/2010/main" val="1743413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115</a:t>
            </a:fld>
            <a:endParaRPr lang="en-US"/>
          </a:p>
        </p:txBody>
      </p:sp>
    </p:spTree>
    <p:extLst>
      <p:ext uri="{BB962C8B-B14F-4D97-AF65-F5344CB8AC3E}">
        <p14:creationId xmlns:p14="http://schemas.microsoft.com/office/powerpoint/2010/main" val="35760861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116</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118</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119</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120</a:t>
            </a:fld>
            <a:endParaRPr lang="en-US"/>
          </a:p>
        </p:txBody>
      </p:sp>
    </p:spTree>
    <p:extLst>
      <p:ext uri="{BB962C8B-B14F-4D97-AF65-F5344CB8AC3E}">
        <p14:creationId xmlns:p14="http://schemas.microsoft.com/office/powerpoint/2010/main" val="28450988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121</a:t>
            </a:fld>
            <a:endParaRPr lang="en-US"/>
          </a:p>
        </p:txBody>
      </p:sp>
    </p:spTree>
    <p:extLst>
      <p:ext uri="{BB962C8B-B14F-4D97-AF65-F5344CB8AC3E}">
        <p14:creationId xmlns:p14="http://schemas.microsoft.com/office/powerpoint/2010/main" val="71336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16</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18</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2</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24</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33</a:t>
            </a:fld>
            <a:endParaRPr lang="en-US"/>
          </a:p>
        </p:txBody>
      </p:sp>
    </p:spTree>
    <p:extLst>
      <p:ext uri="{BB962C8B-B14F-4D97-AF65-F5344CB8AC3E}">
        <p14:creationId xmlns:p14="http://schemas.microsoft.com/office/powerpoint/2010/main" val="10734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45</a:t>
            </a:fld>
            <a:endParaRPr lang="en-US"/>
          </a:p>
        </p:txBody>
      </p:sp>
    </p:spTree>
    <p:extLst>
      <p:ext uri="{BB962C8B-B14F-4D97-AF65-F5344CB8AC3E}">
        <p14:creationId xmlns:p14="http://schemas.microsoft.com/office/powerpoint/2010/main" val="2378793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53</a:t>
            </a:fld>
            <a:endParaRPr lang="en-US"/>
          </a:p>
        </p:txBody>
      </p:sp>
    </p:spTree>
    <p:extLst>
      <p:ext uri="{BB962C8B-B14F-4D97-AF65-F5344CB8AC3E}">
        <p14:creationId xmlns:p14="http://schemas.microsoft.com/office/powerpoint/2010/main" val="3347155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58</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59</a:t>
            </a:fld>
            <a:endParaRPr lang="en-US"/>
          </a:p>
        </p:txBody>
      </p:sp>
    </p:spTree>
    <p:extLst>
      <p:ext uri="{BB962C8B-B14F-4D97-AF65-F5344CB8AC3E}">
        <p14:creationId xmlns:p14="http://schemas.microsoft.com/office/powerpoint/2010/main" val="154700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60</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61</a:t>
            </a:fld>
            <a:endParaRPr lang="en-US"/>
          </a:p>
        </p:txBody>
      </p:sp>
    </p:spTree>
    <p:extLst>
      <p:ext uri="{BB962C8B-B14F-4D97-AF65-F5344CB8AC3E}">
        <p14:creationId xmlns:p14="http://schemas.microsoft.com/office/powerpoint/2010/main" val="378401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63</a:t>
            </a:fld>
            <a:endParaRPr lang="en-US"/>
          </a:p>
        </p:txBody>
      </p:sp>
    </p:spTree>
    <p:extLst>
      <p:ext uri="{BB962C8B-B14F-4D97-AF65-F5344CB8AC3E}">
        <p14:creationId xmlns:p14="http://schemas.microsoft.com/office/powerpoint/2010/main" val="155453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64</a:t>
            </a:fld>
            <a:endParaRPr lang="en-US"/>
          </a:p>
        </p:txBody>
      </p:sp>
    </p:spTree>
    <p:extLst>
      <p:ext uri="{BB962C8B-B14F-4D97-AF65-F5344CB8AC3E}">
        <p14:creationId xmlns:p14="http://schemas.microsoft.com/office/powerpoint/2010/main" val="1342013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65</a:t>
            </a:fld>
            <a:endParaRPr lang="en-US"/>
          </a:p>
        </p:txBody>
      </p:sp>
    </p:spTree>
    <p:extLst>
      <p:ext uri="{BB962C8B-B14F-4D97-AF65-F5344CB8AC3E}">
        <p14:creationId xmlns:p14="http://schemas.microsoft.com/office/powerpoint/2010/main" val="803623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66</a:t>
            </a:fld>
            <a:endParaRPr lang="en-US"/>
          </a:p>
        </p:txBody>
      </p:sp>
    </p:spTree>
    <p:extLst>
      <p:ext uri="{BB962C8B-B14F-4D97-AF65-F5344CB8AC3E}">
        <p14:creationId xmlns:p14="http://schemas.microsoft.com/office/powerpoint/2010/main" val="315268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67</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68</a:t>
            </a:fld>
            <a:endParaRPr lang="en-US"/>
          </a:p>
        </p:txBody>
      </p:sp>
    </p:spTree>
    <p:extLst>
      <p:ext uri="{BB962C8B-B14F-4D97-AF65-F5344CB8AC3E}">
        <p14:creationId xmlns:p14="http://schemas.microsoft.com/office/powerpoint/2010/main" val="2993547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69</a:t>
            </a:fld>
            <a:endParaRPr lang="en-US"/>
          </a:p>
        </p:txBody>
      </p:sp>
    </p:spTree>
    <p:extLst>
      <p:ext uri="{BB962C8B-B14F-4D97-AF65-F5344CB8AC3E}">
        <p14:creationId xmlns:p14="http://schemas.microsoft.com/office/powerpoint/2010/main" val="1958181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70</a:t>
            </a:fld>
            <a:endParaRPr lang="en-US"/>
          </a:p>
        </p:txBody>
      </p:sp>
    </p:spTree>
    <p:extLst>
      <p:ext uri="{BB962C8B-B14F-4D97-AF65-F5344CB8AC3E}">
        <p14:creationId xmlns:p14="http://schemas.microsoft.com/office/powerpoint/2010/main" val="1724565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71</a:t>
            </a:fld>
            <a:endParaRPr lang="en-US"/>
          </a:p>
        </p:txBody>
      </p:sp>
    </p:spTree>
    <p:extLst>
      <p:ext uri="{BB962C8B-B14F-4D97-AF65-F5344CB8AC3E}">
        <p14:creationId xmlns:p14="http://schemas.microsoft.com/office/powerpoint/2010/main" val="251533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72</a:t>
            </a:fld>
            <a:endParaRPr lang="en-US"/>
          </a:p>
        </p:txBody>
      </p:sp>
    </p:spTree>
    <p:extLst>
      <p:ext uri="{BB962C8B-B14F-4D97-AF65-F5344CB8AC3E}">
        <p14:creationId xmlns:p14="http://schemas.microsoft.com/office/powerpoint/2010/main" val="1029900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2706541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74</a:t>
            </a:fld>
            <a:endParaRPr lang="en-US"/>
          </a:p>
        </p:txBody>
      </p:sp>
    </p:spTree>
    <p:extLst>
      <p:ext uri="{BB962C8B-B14F-4D97-AF65-F5344CB8AC3E}">
        <p14:creationId xmlns:p14="http://schemas.microsoft.com/office/powerpoint/2010/main" val="34598075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75</a:t>
            </a:fld>
            <a:endParaRPr lang="en-US"/>
          </a:p>
        </p:txBody>
      </p:sp>
    </p:spTree>
    <p:extLst>
      <p:ext uri="{BB962C8B-B14F-4D97-AF65-F5344CB8AC3E}">
        <p14:creationId xmlns:p14="http://schemas.microsoft.com/office/powerpoint/2010/main" val="706097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76</a:t>
            </a:fld>
            <a:endParaRPr lang="en-US"/>
          </a:p>
        </p:txBody>
      </p:sp>
    </p:spTree>
    <p:extLst>
      <p:ext uri="{BB962C8B-B14F-4D97-AF65-F5344CB8AC3E}">
        <p14:creationId xmlns:p14="http://schemas.microsoft.com/office/powerpoint/2010/main" val="284350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77</a:t>
            </a:fld>
            <a:endParaRPr lang="en-US"/>
          </a:p>
        </p:txBody>
      </p:sp>
    </p:spTree>
    <p:extLst>
      <p:ext uri="{BB962C8B-B14F-4D97-AF65-F5344CB8AC3E}">
        <p14:creationId xmlns:p14="http://schemas.microsoft.com/office/powerpoint/2010/main" val="4121238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78</a:t>
            </a:fld>
            <a:endParaRPr lang="en-US"/>
          </a:p>
        </p:txBody>
      </p:sp>
    </p:spTree>
    <p:extLst>
      <p:ext uri="{BB962C8B-B14F-4D97-AF65-F5344CB8AC3E}">
        <p14:creationId xmlns:p14="http://schemas.microsoft.com/office/powerpoint/2010/main" val="22237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79</a:t>
            </a:fld>
            <a:endParaRPr lang="en-US"/>
          </a:p>
        </p:txBody>
      </p:sp>
    </p:spTree>
    <p:extLst>
      <p:ext uri="{BB962C8B-B14F-4D97-AF65-F5344CB8AC3E}">
        <p14:creationId xmlns:p14="http://schemas.microsoft.com/office/powerpoint/2010/main" val="4289447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80</a:t>
            </a:fld>
            <a:endParaRPr lang="en-US"/>
          </a:p>
        </p:txBody>
      </p:sp>
    </p:spTree>
    <p:extLst>
      <p:ext uri="{BB962C8B-B14F-4D97-AF65-F5344CB8AC3E}">
        <p14:creationId xmlns:p14="http://schemas.microsoft.com/office/powerpoint/2010/main" val="1346102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81</a:t>
            </a:fld>
            <a:endParaRPr lang="en-US"/>
          </a:p>
        </p:txBody>
      </p:sp>
    </p:spTree>
    <p:extLst>
      <p:ext uri="{BB962C8B-B14F-4D97-AF65-F5344CB8AC3E}">
        <p14:creationId xmlns:p14="http://schemas.microsoft.com/office/powerpoint/2010/main" val="20062474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82</a:t>
            </a:fld>
            <a:endParaRPr lang="en-US"/>
          </a:p>
        </p:txBody>
      </p:sp>
    </p:spTree>
    <p:extLst>
      <p:ext uri="{BB962C8B-B14F-4D97-AF65-F5344CB8AC3E}">
        <p14:creationId xmlns:p14="http://schemas.microsoft.com/office/powerpoint/2010/main" val="1240884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83</a:t>
            </a:fld>
            <a:endParaRPr lang="en-US"/>
          </a:p>
        </p:txBody>
      </p:sp>
    </p:spTree>
    <p:extLst>
      <p:ext uri="{BB962C8B-B14F-4D97-AF65-F5344CB8AC3E}">
        <p14:creationId xmlns:p14="http://schemas.microsoft.com/office/powerpoint/2010/main" val="640416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84</a:t>
            </a:fld>
            <a:endParaRPr lang="en-US"/>
          </a:p>
        </p:txBody>
      </p:sp>
    </p:spTree>
    <p:extLst>
      <p:ext uri="{BB962C8B-B14F-4D97-AF65-F5344CB8AC3E}">
        <p14:creationId xmlns:p14="http://schemas.microsoft.com/office/powerpoint/2010/main" val="2496513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85</a:t>
            </a:fld>
            <a:endParaRPr lang="en-US"/>
          </a:p>
        </p:txBody>
      </p:sp>
    </p:spTree>
    <p:extLst>
      <p:ext uri="{BB962C8B-B14F-4D97-AF65-F5344CB8AC3E}">
        <p14:creationId xmlns:p14="http://schemas.microsoft.com/office/powerpoint/2010/main" val="1467315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231650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8</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88</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89</a:t>
            </a:fld>
            <a:endParaRPr lang="en-US"/>
          </a:p>
        </p:txBody>
      </p:sp>
    </p:spTree>
    <p:extLst>
      <p:ext uri="{BB962C8B-B14F-4D97-AF65-F5344CB8AC3E}">
        <p14:creationId xmlns:p14="http://schemas.microsoft.com/office/powerpoint/2010/main" val="3729894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91</a:t>
            </a:fld>
            <a:endParaRPr lang="en-US"/>
          </a:p>
        </p:txBody>
      </p:sp>
    </p:spTree>
    <p:extLst>
      <p:ext uri="{BB962C8B-B14F-4D97-AF65-F5344CB8AC3E}">
        <p14:creationId xmlns:p14="http://schemas.microsoft.com/office/powerpoint/2010/main" val="3475416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92</a:t>
            </a:fld>
            <a:endParaRPr lang="en-US"/>
          </a:p>
        </p:txBody>
      </p:sp>
    </p:spTree>
    <p:extLst>
      <p:ext uri="{BB962C8B-B14F-4D97-AF65-F5344CB8AC3E}">
        <p14:creationId xmlns:p14="http://schemas.microsoft.com/office/powerpoint/2010/main" val="39972538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that the second pair might have a relationship (interacting, coregulatory), but not the first?</a:t>
            </a:r>
          </a:p>
          <a:p>
            <a:r>
              <a:rPr lang="en-US"/>
              <a:t>https://www.polleverywhere.com/free_text_polls/bLQQ1gVePMZVkVhyxhWEf</a:t>
            </a:r>
          </a:p>
        </p:txBody>
      </p:sp>
      <p:sp>
        <p:nvSpPr>
          <p:cNvPr id="4" name="Slide Number Placeholder 3"/>
          <p:cNvSpPr>
            <a:spLocks noGrp="1"/>
          </p:cNvSpPr>
          <p:nvPr>
            <p:ph type="sldNum" sz="quarter" idx="5"/>
          </p:nvPr>
        </p:nvSpPr>
        <p:spPr/>
        <p:txBody>
          <a:bodyPr/>
          <a:lstStyle/>
          <a:p>
            <a:fld id="{0F0C79CB-8D1D-424F-AE75-2A9E1685B444}" type="slidenum">
              <a:rPr lang="en-US" smtClean="0"/>
              <a:t>93</a:t>
            </a:fld>
            <a:endParaRPr lang="en-US"/>
          </a:p>
        </p:txBody>
      </p:sp>
    </p:spTree>
    <p:extLst>
      <p:ext uri="{BB962C8B-B14F-4D97-AF65-F5344CB8AC3E}">
        <p14:creationId xmlns:p14="http://schemas.microsoft.com/office/powerpoint/2010/main" val="20314901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94</a:t>
            </a:fld>
            <a:endParaRPr lang="en-US"/>
          </a:p>
        </p:txBody>
      </p:sp>
    </p:spTree>
    <p:extLst>
      <p:ext uri="{BB962C8B-B14F-4D97-AF65-F5344CB8AC3E}">
        <p14:creationId xmlns:p14="http://schemas.microsoft.com/office/powerpoint/2010/main" val="25031389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95</a:t>
            </a:fld>
            <a:endParaRPr lang="en-US"/>
          </a:p>
        </p:txBody>
      </p:sp>
    </p:spTree>
    <p:extLst>
      <p:ext uri="{BB962C8B-B14F-4D97-AF65-F5344CB8AC3E}">
        <p14:creationId xmlns:p14="http://schemas.microsoft.com/office/powerpoint/2010/main" val="865668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96</a:t>
            </a:fld>
            <a:endParaRPr lang="en-US"/>
          </a:p>
        </p:txBody>
      </p:sp>
    </p:spTree>
    <p:extLst>
      <p:ext uri="{BB962C8B-B14F-4D97-AF65-F5344CB8AC3E}">
        <p14:creationId xmlns:p14="http://schemas.microsoft.com/office/powerpoint/2010/main" val="306611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97</a:t>
            </a:fld>
            <a:endParaRPr lang="en-US"/>
          </a:p>
        </p:txBody>
      </p:sp>
    </p:spTree>
    <p:extLst>
      <p:ext uri="{BB962C8B-B14F-4D97-AF65-F5344CB8AC3E}">
        <p14:creationId xmlns:p14="http://schemas.microsoft.com/office/powerpoint/2010/main" val="3752922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98</a:t>
            </a:fld>
            <a:endParaRPr lang="en-US"/>
          </a:p>
        </p:txBody>
      </p:sp>
    </p:spTree>
    <p:extLst>
      <p:ext uri="{BB962C8B-B14F-4D97-AF65-F5344CB8AC3E}">
        <p14:creationId xmlns:p14="http://schemas.microsoft.com/office/powerpoint/2010/main" val="29313027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99</a:t>
            </a:fld>
            <a:endParaRPr lang="en-US"/>
          </a:p>
        </p:txBody>
      </p:sp>
    </p:spTree>
    <p:extLst>
      <p:ext uri="{BB962C8B-B14F-4D97-AF65-F5344CB8AC3E}">
        <p14:creationId xmlns:p14="http://schemas.microsoft.com/office/powerpoint/2010/main" val="320844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100</a:t>
            </a:fld>
            <a:endParaRPr lang="en-US"/>
          </a:p>
        </p:txBody>
      </p:sp>
    </p:spTree>
    <p:extLst>
      <p:ext uri="{BB962C8B-B14F-4D97-AF65-F5344CB8AC3E}">
        <p14:creationId xmlns:p14="http://schemas.microsoft.com/office/powerpoint/2010/main" val="2344046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101</a:t>
            </a:fld>
            <a:endParaRPr lang="en-US"/>
          </a:p>
        </p:txBody>
      </p:sp>
    </p:spTree>
    <p:extLst>
      <p:ext uri="{BB962C8B-B14F-4D97-AF65-F5344CB8AC3E}">
        <p14:creationId xmlns:p14="http://schemas.microsoft.com/office/powerpoint/2010/main" val="10999191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102</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103</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104</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105</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106</a:t>
            </a:fld>
            <a:endParaRPr lang="en-US"/>
          </a:p>
        </p:txBody>
      </p:sp>
    </p:spTree>
    <p:extLst>
      <p:ext uri="{BB962C8B-B14F-4D97-AF65-F5344CB8AC3E}">
        <p14:creationId xmlns:p14="http://schemas.microsoft.com/office/powerpoint/2010/main" val="7785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5/27/20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5/27/20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5/27/20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5/27/20</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4.emf"/><Relationship Id="rId5" Type="http://schemas.openxmlformats.org/officeDocument/2006/relationships/oleObject" Target="../embeddings/oleObject3.bin"/><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hyperlink" Target="https://www.deeplearningbook.org/" TargetMode="External"/><Relationship Id="rId5" Type="http://schemas.openxmlformats.org/officeDocument/2006/relationships/hyperlink" Target="http://neuralnetworksanddeeplearning.com/" TargetMode="External"/><Relationship Id="rId4" Type="http://schemas.openxmlformats.org/officeDocument/2006/relationships/image" Target="../media/image1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www.nature.com/articles/s41598-019-41695-z"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5.png"/><Relationship Id="rId7" Type="http://schemas.openxmlformats.org/officeDocument/2006/relationships/image" Target="../media/image66.png"/><Relationship Id="rId12"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2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4.jpg"/></Relationships>
</file>

<file path=ppt/slides/_rels/slide7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9.tiff"/></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51798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Measured in Bits </a:t>
            </a:r>
          </a:p>
        </p:txBody>
      </p:sp>
      <p:sp>
        <p:nvSpPr>
          <p:cNvPr id="3" name="Content Placeholder 2"/>
          <p:cNvSpPr>
            <a:spLocks noGrp="1"/>
          </p:cNvSpPr>
          <p:nvPr>
            <p:ph idx="1"/>
          </p:nvPr>
        </p:nvSpPr>
        <p:spPr/>
        <p:txBody>
          <a:bodyPr/>
          <a:lstStyle/>
          <a:p>
            <a:r>
              <a:rPr lang="en-US" dirty="0"/>
              <a:t>Fair coin has 1 bit of information </a:t>
            </a:r>
          </a:p>
        </p:txBody>
      </p:sp>
      <p:pic>
        <p:nvPicPr>
          <p:cNvPr id="4" name="Picture 3"/>
          <p:cNvPicPr>
            <a:picLocks noChangeAspect="1"/>
          </p:cNvPicPr>
          <p:nvPr/>
        </p:nvPicPr>
        <p:blipFill>
          <a:blip r:embed="rId4"/>
          <a:stretch>
            <a:fillRect/>
          </a:stretch>
        </p:blipFill>
        <p:spPr>
          <a:xfrm>
            <a:off x="955504" y="2397307"/>
            <a:ext cx="3784600" cy="2146300"/>
          </a:xfrm>
          <a:prstGeom prst="rect">
            <a:avLst/>
          </a:prstGeom>
        </p:spPr>
      </p:pic>
      <p:sp>
        <p:nvSpPr>
          <p:cNvPr id="5" name="Rectangle 4">
            <a:extLst>
              <a:ext uri="{FF2B5EF4-FFF2-40B4-BE49-F238E27FC236}">
                <a16:creationId xmlns:a16="http://schemas.microsoft.com/office/drawing/2014/main" id="{D0D5221B-3A13-C840-86A8-062515D9673F}"/>
              </a:ext>
            </a:extLst>
          </p:cNvPr>
          <p:cNvSpPr/>
          <p:nvPr/>
        </p:nvSpPr>
        <p:spPr>
          <a:xfrm>
            <a:off x="767751" y="4976634"/>
            <a:ext cx="4572000" cy="923330"/>
          </a:xfrm>
          <a:prstGeom prst="rect">
            <a:avLst/>
          </a:prstGeom>
        </p:spPr>
        <p:txBody>
          <a:bodyPr>
            <a:spAutoFit/>
          </a:bodyPr>
          <a:lstStyle/>
          <a:p>
            <a:r>
              <a:rPr lang="en-US" dirty="0"/>
              <a:t>P(heads) = ½ , P(heads) = ½ </a:t>
            </a:r>
          </a:p>
          <a:p>
            <a:r>
              <a:rPr lang="en-US" dirty="0"/>
              <a:t>H(coin) = -(½) log(½) –(½)log(½) = 1</a:t>
            </a:r>
          </a:p>
          <a:p>
            <a:endParaRPr lang="en-US" dirty="0"/>
          </a:p>
        </p:txBody>
      </p:sp>
      <p:graphicFrame>
        <p:nvGraphicFramePr>
          <p:cNvPr id="6" name="Object 5">
            <a:extLst>
              <a:ext uri="{FF2B5EF4-FFF2-40B4-BE49-F238E27FC236}">
                <a16:creationId xmlns:a16="http://schemas.microsoft.com/office/drawing/2014/main" id="{83F0AC95-8449-6D47-82DE-E9E1613AD996}"/>
              </a:ext>
            </a:extLst>
          </p:cNvPr>
          <p:cNvGraphicFramePr>
            <a:graphicFrameLocks noChangeAspect="1"/>
          </p:cNvGraphicFramePr>
          <p:nvPr>
            <p:extLst>
              <p:ext uri="{D42A27DB-BD31-4B8C-83A1-F6EECF244321}">
                <p14:modId xmlns:p14="http://schemas.microsoft.com/office/powerpoint/2010/main" val="1171438295"/>
              </p:ext>
            </p:extLst>
          </p:nvPr>
        </p:nvGraphicFramePr>
        <p:xfrm>
          <a:off x="5055090" y="3040006"/>
          <a:ext cx="3145274" cy="722248"/>
        </p:xfrm>
        <a:graphic>
          <a:graphicData uri="http://schemas.openxmlformats.org/presentationml/2006/ole">
            <mc:AlternateContent xmlns:mc="http://schemas.openxmlformats.org/markup-compatibility/2006">
              <mc:Choice xmlns:v="urn:schemas-microsoft-com:vml" Requires="v">
                <p:oleObj spid="_x0000_s13322" name="Equation" r:id="rId5" imgW="1714500" imgH="393700" progId="Equation.3">
                  <p:embed/>
                </p:oleObj>
              </mc:Choice>
              <mc:Fallback>
                <p:oleObj name="Equation" r:id="rId5" imgW="1714500" imgH="393700" progId="Equation.3">
                  <p:embed/>
                  <p:pic>
                    <p:nvPicPr>
                      <p:cNvPr id="4" name="Object 3"/>
                      <p:cNvPicPr/>
                      <p:nvPr/>
                    </p:nvPicPr>
                    <p:blipFill>
                      <a:blip r:embed="rId6"/>
                      <a:stretch>
                        <a:fillRect/>
                      </a:stretch>
                    </p:blipFill>
                    <p:spPr>
                      <a:xfrm>
                        <a:off x="5055090" y="3040006"/>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625379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102</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Tree>
    <p:extLst>
      <p:ext uri="{BB962C8B-B14F-4D97-AF65-F5344CB8AC3E}">
        <p14:creationId xmlns:p14="http://schemas.microsoft.com/office/powerpoint/2010/main" val="1947982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103</a:t>
            </a:fld>
            <a:endParaRPr lang="en-US" dirty="0"/>
          </a:p>
        </p:txBody>
      </p:sp>
      <p:sp>
        <p:nvSpPr>
          <p:cNvPr id="5" name="TextBox 4"/>
          <p:cNvSpPr txBox="1"/>
          <p:nvPr/>
        </p:nvSpPr>
        <p:spPr>
          <a:xfrm>
            <a:off x="6003985" y="1817597"/>
            <a:ext cx="2038725" cy="461665"/>
          </a:xfrm>
          <a:prstGeom prst="rect">
            <a:avLst/>
          </a:prstGeom>
          <a:noFill/>
        </p:spPr>
        <p:txBody>
          <a:bodyPr wrap="square" rtlCol="0">
            <a:spAutoFit/>
          </a:bodyPr>
          <a:lstStyle/>
          <a:p>
            <a:r>
              <a:rPr lang="en-US" sz="2400" dirty="0"/>
              <a:t>H(Y|X)&lt;= H(Y)</a:t>
            </a:r>
          </a:p>
        </p:txBody>
      </p:sp>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104</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endParaRPr lang="en-US" dirty="0"/>
          </a:p>
          <a:p>
            <a:r>
              <a:rPr lang="en-US" dirty="0"/>
              <a:t>Equivalent definitions</a:t>
            </a:r>
          </a:p>
        </p:txBody>
      </p:sp>
      <p:pic>
        <p:nvPicPr>
          <p:cNvPr id="5" name="Picture 4"/>
          <p:cNvPicPr>
            <a:picLocks noChangeAspect="1"/>
          </p:cNvPicPr>
          <p:nvPr/>
        </p:nvPicPr>
        <p:blipFill>
          <a:blip r:embed="rId3"/>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EBF-D208-7D4D-AE01-A41C1696E71F}"/>
              </a:ext>
            </a:extLst>
          </p:cNvPr>
          <p:cNvSpPr>
            <a:spLocks noGrp="1"/>
          </p:cNvSpPr>
          <p:nvPr>
            <p:ph type="title"/>
          </p:nvPr>
        </p:nvSpPr>
        <p:spPr/>
        <p:txBody>
          <a:bodyPr/>
          <a:lstStyle/>
          <a:p>
            <a:r>
              <a:rPr lang="en-US" dirty="0"/>
              <a:t>Computing MI (X-&gt;Y) in Data</a:t>
            </a:r>
          </a:p>
        </p:txBody>
      </p:sp>
      <p:sp>
        <p:nvSpPr>
          <p:cNvPr id="3" name="Content Placeholder 2">
            <a:extLst>
              <a:ext uri="{FF2B5EF4-FFF2-40B4-BE49-F238E27FC236}">
                <a16:creationId xmlns:a16="http://schemas.microsoft.com/office/drawing/2014/main" id="{2ECD5D23-46F2-1D41-9E1E-DCD9F932BF4A}"/>
              </a:ext>
            </a:extLst>
          </p:cNvPr>
          <p:cNvSpPr>
            <a:spLocks noGrp="1"/>
          </p:cNvSpPr>
          <p:nvPr>
            <p:ph idx="1"/>
          </p:nvPr>
        </p:nvSpPr>
        <p:spPr/>
        <p:txBody>
          <a:bodyPr/>
          <a:lstStyle/>
          <a:p>
            <a:r>
              <a:rPr lang="en-US" dirty="0"/>
              <a:t>Step 1: Compute probability density P(Y) – Divide the data into bins and compute probability of </a:t>
            </a:r>
            <a:r>
              <a:rPr lang="en-US" dirty="0" err="1"/>
              <a:t>datapoint</a:t>
            </a:r>
            <a:r>
              <a:rPr lang="en-US" dirty="0"/>
              <a:t> falling into the bin </a:t>
            </a:r>
          </a:p>
          <a:p>
            <a:endParaRPr lang="en-US" dirty="0"/>
          </a:p>
        </p:txBody>
      </p:sp>
      <p:pic>
        <p:nvPicPr>
          <p:cNvPr id="4" name="Picture 3">
            <a:extLst>
              <a:ext uri="{FF2B5EF4-FFF2-40B4-BE49-F238E27FC236}">
                <a16:creationId xmlns:a16="http://schemas.microsoft.com/office/drawing/2014/main" id="{02095313-238C-9D49-8134-181BE538CDED}"/>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5" name="TextBox 4">
            <a:extLst>
              <a:ext uri="{FF2B5EF4-FFF2-40B4-BE49-F238E27FC236}">
                <a16:creationId xmlns:a16="http://schemas.microsoft.com/office/drawing/2014/main" id="{A88AFE8B-414B-B943-9503-D5D1545D9D33}"/>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6" name="TextBox 5">
            <a:extLst>
              <a:ext uri="{FF2B5EF4-FFF2-40B4-BE49-F238E27FC236}">
                <a16:creationId xmlns:a16="http://schemas.microsoft.com/office/drawing/2014/main" id="{23FB1B05-7F73-524E-A5E1-8128E31803A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802636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3774-71DB-D64E-B23B-8CA072B27292}"/>
              </a:ext>
            </a:extLst>
          </p:cNvPr>
          <p:cNvSpPr>
            <a:spLocks noGrp="1"/>
          </p:cNvSpPr>
          <p:nvPr>
            <p:ph type="title"/>
          </p:nvPr>
        </p:nvSpPr>
        <p:spPr/>
        <p:txBody>
          <a:bodyPr/>
          <a:lstStyle/>
          <a:p>
            <a:r>
              <a:rPr lang="en-US" dirty="0"/>
              <a:t>Density estimation</a:t>
            </a:r>
          </a:p>
        </p:txBody>
      </p:sp>
      <p:sp>
        <p:nvSpPr>
          <p:cNvPr id="3" name="Content Placeholder 2">
            <a:extLst>
              <a:ext uri="{FF2B5EF4-FFF2-40B4-BE49-F238E27FC236}">
                <a16:creationId xmlns:a16="http://schemas.microsoft.com/office/drawing/2014/main" id="{35C70FFD-BEED-5646-A23A-81FB2830A4D8}"/>
              </a:ext>
            </a:extLst>
          </p:cNvPr>
          <p:cNvSpPr>
            <a:spLocks noGrp="1"/>
          </p:cNvSpPr>
          <p:nvPr>
            <p:ph idx="1"/>
          </p:nvPr>
        </p:nvSpPr>
        <p:spPr>
          <a:xfrm>
            <a:off x="3968150" y="1825625"/>
            <a:ext cx="4547199" cy="4351338"/>
          </a:xfrm>
        </p:spPr>
        <p:txBody>
          <a:bodyPr/>
          <a:lstStyle/>
          <a:p>
            <a:r>
              <a:rPr lang="en-US" dirty="0"/>
              <a:t>Computing a  probability density from data is called density estimation </a:t>
            </a:r>
          </a:p>
          <a:p>
            <a:r>
              <a:rPr lang="en-US" dirty="0"/>
              <a:t>Kernel density estimation is a popular approach</a:t>
            </a:r>
          </a:p>
          <a:p>
            <a:r>
              <a:rPr lang="en-US" dirty="0"/>
              <a:t>KNN based density estimation often done on data with affinity graph structure </a:t>
            </a:r>
          </a:p>
        </p:txBody>
      </p:sp>
      <p:pic>
        <p:nvPicPr>
          <p:cNvPr id="4" name="Picture 3">
            <a:extLst>
              <a:ext uri="{FF2B5EF4-FFF2-40B4-BE49-F238E27FC236}">
                <a16:creationId xmlns:a16="http://schemas.microsoft.com/office/drawing/2014/main" id="{086BFC9A-F4BE-664A-B292-7B7A89AFFAC9}"/>
              </a:ext>
            </a:extLst>
          </p:cNvPr>
          <p:cNvPicPr>
            <a:picLocks noChangeAspect="1"/>
          </p:cNvPicPr>
          <p:nvPr/>
        </p:nvPicPr>
        <p:blipFill>
          <a:blip r:embed="rId3"/>
          <a:stretch>
            <a:fillRect/>
          </a:stretch>
        </p:blipFill>
        <p:spPr>
          <a:xfrm>
            <a:off x="628650" y="1690692"/>
            <a:ext cx="3378200" cy="3098800"/>
          </a:xfrm>
          <a:prstGeom prst="rect">
            <a:avLst/>
          </a:prstGeom>
        </p:spPr>
      </p:pic>
    </p:spTree>
    <p:extLst>
      <p:ext uri="{BB962C8B-B14F-4D97-AF65-F5344CB8AC3E}">
        <p14:creationId xmlns:p14="http://schemas.microsoft.com/office/powerpoint/2010/main" val="715497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2: Compute entropy of Y (based on the Y bins)</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7" name="TextBox 6">
            <a:extLst>
              <a:ext uri="{FF2B5EF4-FFF2-40B4-BE49-F238E27FC236}">
                <a16:creationId xmlns:a16="http://schemas.microsoft.com/office/drawing/2014/main" id="{4CB58ADE-B1A4-CF46-8676-306A24E64B0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
        <p:nvSpPr>
          <p:cNvPr id="8" name="Right Brace 7">
            <a:extLst>
              <a:ext uri="{FF2B5EF4-FFF2-40B4-BE49-F238E27FC236}">
                <a16:creationId xmlns:a16="http://schemas.microsoft.com/office/drawing/2014/main" id="{B5BC22A9-C88B-B540-8FEA-6659FF520106}"/>
              </a:ext>
            </a:extLst>
          </p:cNvPr>
          <p:cNvSpPr/>
          <p:nvPr/>
        </p:nvSpPr>
        <p:spPr>
          <a:xfrm>
            <a:off x="6711351" y="3209026"/>
            <a:ext cx="793630" cy="2829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1316876-45E5-A74B-A680-5CFE06CC206B}"/>
              </a:ext>
            </a:extLst>
          </p:cNvPr>
          <p:cNvSpPr txBox="1"/>
          <p:nvPr/>
        </p:nvSpPr>
        <p:spPr>
          <a:xfrm>
            <a:off x="7504981" y="4596275"/>
            <a:ext cx="65915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a:t>
            </a:r>
          </a:p>
        </p:txBody>
      </p:sp>
    </p:spTree>
    <p:extLst>
      <p:ext uri="{BB962C8B-B14F-4D97-AF65-F5344CB8AC3E}">
        <p14:creationId xmlns:p14="http://schemas.microsoft.com/office/powerpoint/2010/main" val="231860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60"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entropy in each X column</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1908070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H(Y) – Sum(</a:t>
            </a:r>
            <a:r>
              <a:rPr lang="en-US" baseline="-25000" dirty="0"/>
              <a:t>x</a:t>
            </a:r>
            <a:r>
              <a:rPr lang="en-US" dirty="0"/>
              <a:t>(H(Y|X))*p(x))</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926450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3"/>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9231BF-69E2-3A4B-BFFB-5006F69685D0}"/>
              </a:ext>
            </a:extLst>
          </p:cNvPr>
          <p:cNvPicPr>
            <a:picLocks noChangeAspect="1"/>
          </p:cNvPicPr>
          <p:nvPr/>
        </p:nvPicPr>
        <p:blipFill>
          <a:blip r:embed="rId3"/>
          <a:stretch>
            <a:fillRect/>
          </a:stretch>
        </p:blipFill>
        <p:spPr>
          <a:xfrm>
            <a:off x="2037990" y="3267999"/>
            <a:ext cx="685800" cy="508000"/>
          </a:xfrm>
          <a:prstGeom prst="rect">
            <a:avLst/>
          </a:prstGeom>
        </p:spPr>
      </p:pic>
      <p:sp>
        <p:nvSpPr>
          <p:cNvPr id="2" name="Title 1">
            <a:extLst>
              <a:ext uri="{FF2B5EF4-FFF2-40B4-BE49-F238E27FC236}">
                <a16:creationId xmlns:a16="http://schemas.microsoft.com/office/drawing/2014/main" id="{6FD0E267-171A-1449-91EF-DA7E92C85D83}"/>
              </a:ext>
            </a:extLst>
          </p:cNvPr>
          <p:cNvSpPr>
            <a:spLocks noGrp="1"/>
          </p:cNvSpPr>
          <p:nvPr>
            <p:ph type="title"/>
          </p:nvPr>
        </p:nvSpPr>
        <p:spPr/>
        <p:txBody>
          <a:bodyPr/>
          <a:lstStyle/>
          <a:p>
            <a:r>
              <a:rPr lang="en-US" dirty="0"/>
              <a:t>Imbalanced Data a Problem for MI </a:t>
            </a:r>
          </a:p>
        </p:txBody>
      </p:sp>
      <p:grpSp>
        <p:nvGrpSpPr>
          <p:cNvPr id="10" name="Group 9">
            <a:extLst>
              <a:ext uri="{FF2B5EF4-FFF2-40B4-BE49-F238E27FC236}">
                <a16:creationId xmlns:a16="http://schemas.microsoft.com/office/drawing/2014/main" id="{9751FDE7-352B-964C-8D2F-5DF3722B7129}"/>
              </a:ext>
            </a:extLst>
          </p:cNvPr>
          <p:cNvGrpSpPr/>
          <p:nvPr/>
        </p:nvGrpSpPr>
        <p:grpSpPr>
          <a:xfrm>
            <a:off x="810884" y="2894642"/>
            <a:ext cx="3434511" cy="2663498"/>
            <a:chOff x="810884" y="2894642"/>
            <a:chExt cx="3434511" cy="2663498"/>
          </a:xfrm>
        </p:grpSpPr>
        <p:pic>
          <p:nvPicPr>
            <p:cNvPr id="6" name="Picture 5">
              <a:extLst>
                <a:ext uri="{FF2B5EF4-FFF2-40B4-BE49-F238E27FC236}">
                  <a16:creationId xmlns:a16="http://schemas.microsoft.com/office/drawing/2014/main" id="{EB43EAEA-BFF3-6E4E-818B-B662904977BF}"/>
                </a:ext>
              </a:extLst>
            </p:cNvPr>
            <p:cNvPicPr>
              <a:picLocks noChangeAspect="1"/>
            </p:cNvPicPr>
            <p:nvPr/>
          </p:nvPicPr>
          <p:blipFill>
            <a:blip r:embed="rId4"/>
            <a:stretch>
              <a:fillRect/>
            </a:stretch>
          </p:blipFill>
          <p:spPr>
            <a:xfrm>
              <a:off x="810884" y="2894642"/>
              <a:ext cx="3434511" cy="2663498"/>
            </a:xfrm>
            <a:prstGeom prst="rect">
              <a:avLst/>
            </a:prstGeom>
          </p:spPr>
        </p:pic>
        <p:pic>
          <p:nvPicPr>
            <p:cNvPr id="7" name="Picture 6">
              <a:extLst>
                <a:ext uri="{FF2B5EF4-FFF2-40B4-BE49-F238E27FC236}">
                  <a16:creationId xmlns:a16="http://schemas.microsoft.com/office/drawing/2014/main" id="{178807C5-806A-4D43-90C3-051D961BB28E}"/>
                </a:ext>
              </a:extLst>
            </p:cNvPr>
            <p:cNvPicPr>
              <a:picLocks noChangeAspect="1"/>
            </p:cNvPicPr>
            <p:nvPr/>
          </p:nvPicPr>
          <p:blipFill>
            <a:blip r:embed="rId5"/>
            <a:stretch>
              <a:fillRect/>
            </a:stretch>
          </p:blipFill>
          <p:spPr>
            <a:xfrm>
              <a:off x="2204049" y="4175184"/>
              <a:ext cx="1643332" cy="729771"/>
            </a:xfrm>
            <a:prstGeom prst="rect">
              <a:avLst/>
            </a:prstGeom>
          </p:spPr>
        </p:pic>
      </p:grpSp>
      <p:sp>
        <p:nvSpPr>
          <p:cNvPr id="8" name="TextBox 7">
            <a:extLst>
              <a:ext uri="{FF2B5EF4-FFF2-40B4-BE49-F238E27FC236}">
                <a16:creationId xmlns:a16="http://schemas.microsoft.com/office/drawing/2014/main" id="{9946406D-86FA-3243-AD8F-BA4799B30213}"/>
              </a:ext>
            </a:extLst>
          </p:cNvPr>
          <p:cNvSpPr txBox="1"/>
          <p:nvPr/>
        </p:nvSpPr>
        <p:spPr>
          <a:xfrm>
            <a:off x="4830792" y="2894642"/>
            <a:ext cx="3954929" cy="923330"/>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MI will just look at the dense blob</a:t>
            </a:r>
          </a:p>
          <a:p>
            <a:pPr algn="l"/>
            <a:r>
              <a:rPr lang="en-US" dirty="0">
                <a:latin typeface="Arial" panose="020B0604020202020204" pitchFamily="34" charset="0"/>
                <a:cs typeface="Arial" panose="020B0604020202020204" pitchFamily="34" charset="0"/>
              </a:rPr>
              <a:t>for its computation and not the whole</a:t>
            </a:r>
          </a:p>
          <a:p>
            <a:pPr algn="l"/>
            <a:r>
              <a:rPr lang="en-US" dirty="0">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16715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552-1A32-6043-A262-A4684B52AA71}"/>
              </a:ext>
            </a:extLst>
          </p:cNvPr>
          <p:cNvSpPr>
            <a:spLocks noGrp="1"/>
          </p:cNvSpPr>
          <p:nvPr>
            <p:ph type="title"/>
          </p:nvPr>
        </p:nvSpPr>
        <p:spPr/>
        <p:txBody>
          <a:bodyPr/>
          <a:lstStyle/>
          <a:p>
            <a:r>
              <a:rPr lang="en-US" dirty="0"/>
              <a:t>Density Resampled Estimate of Mutual Information (DREMI)</a:t>
            </a:r>
          </a:p>
        </p:txBody>
      </p:sp>
      <p:sp>
        <p:nvSpPr>
          <p:cNvPr id="3" name="Content Placeholder 2">
            <a:extLst>
              <a:ext uri="{FF2B5EF4-FFF2-40B4-BE49-F238E27FC236}">
                <a16:creationId xmlns:a16="http://schemas.microsoft.com/office/drawing/2014/main" id="{7DE314BC-0332-2045-ACFF-5512D1F175D6}"/>
              </a:ext>
            </a:extLst>
          </p:cNvPr>
          <p:cNvSpPr>
            <a:spLocks noGrp="1"/>
          </p:cNvSpPr>
          <p:nvPr>
            <p:ph idx="1"/>
          </p:nvPr>
        </p:nvSpPr>
        <p:spPr/>
        <p:txBody>
          <a:bodyPr/>
          <a:lstStyle/>
          <a:p>
            <a:r>
              <a:rPr lang="en-US" dirty="0"/>
              <a:t>Cells in lowly populated parts of relationship useful for unveiling shape and structure </a:t>
            </a:r>
          </a:p>
        </p:txBody>
      </p:sp>
      <p:pic>
        <p:nvPicPr>
          <p:cNvPr id="4" name="Picture 3">
            <a:extLst>
              <a:ext uri="{FF2B5EF4-FFF2-40B4-BE49-F238E27FC236}">
                <a16:creationId xmlns:a16="http://schemas.microsoft.com/office/drawing/2014/main" id="{8A26962F-C817-A649-81F3-E078301F899C}"/>
              </a:ext>
            </a:extLst>
          </p:cNvPr>
          <p:cNvPicPr>
            <a:picLocks noChangeAspect="1"/>
          </p:cNvPicPr>
          <p:nvPr/>
        </p:nvPicPr>
        <p:blipFill>
          <a:blip r:embed="rId3"/>
          <a:stretch>
            <a:fillRect/>
          </a:stretch>
        </p:blipFill>
        <p:spPr>
          <a:xfrm>
            <a:off x="810884" y="2894642"/>
            <a:ext cx="3434511" cy="2663498"/>
          </a:xfrm>
          <a:prstGeom prst="rect">
            <a:avLst/>
          </a:prstGeom>
        </p:spPr>
      </p:pic>
    </p:spTree>
    <p:extLst>
      <p:ext uri="{BB962C8B-B14F-4D97-AF65-F5344CB8AC3E}">
        <p14:creationId xmlns:p14="http://schemas.microsoft.com/office/powerpoint/2010/main" val="29393601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7F1-CE6A-D048-8017-7EDF2B6EBF7B}"/>
              </a:ext>
            </a:extLst>
          </p:cNvPr>
          <p:cNvSpPr>
            <a:spLocks noGrp="1"/>
          </p:cNvSpPr>
          <p:nvPr>
            <p:ph type="title"/>
          </p:nvPr>
        </p:nvSpPr>
        <p:spPr/>
        <p:txBody>
          <a:bodyPr/>
          <a:lstStyle/>
          <a:p>
            <a:r>
              <a:rPr lang="en-US" dirty="0"/>
              <a:t>DREMI computes MI off of a Conditional Entropy </a:t>
            </a:r>
          </a:p>
        </p:txBody>
      </p:sp>
      <p:pic>
        <p:nvPicPr>
          <p:cNvPr id="4" name="Picture 3">
            <a:extLst>
              <a:ext uri="{FF2B5EF4-FFF2-40B4-BE49-F238E27FC236}">
                <a16:creationId xmlns:a16="http://schemas.microsoft.com/office/drawing/2014/main" id="{0CD26467-EE81-B54F-A57B-9B6E56DCFAD7}"/>
              </a:ext>
            </a:extLst>
          </p:cNvPr>
          <p:cNvPicPr>
            <a:picLocks noChangeAspect="1"/>
          </p:cNvPicPr>
          <p:nvPr/>
        </p:nvPicPr>
        <p:blipFill>
          <a:blip r:embed="rId3"/>
          <a:stretch>
            <a:fillRect/>
          </a:stretch>
        </p:blipFill>
        <p:spPr>
          <a:xfrm>
            <a:off x="0" y="1690692"/>
            <a:ext cx="9144000" cy="4404440"/>
          </a:xfrm>
          <a:prstGeom prst="rect">
            <a:avLst/>
          </a:prstGeom>
        </p:spPr>
      </p:pic>
      <p:sp>
        <p:nvSpPr>
          <p:cNvPr id="5" name="TextBox 4">
            <a:extLst>
              <a:ext uri="{FF2B5EF4-FFF2-40B4-BE49-F238E27FC236}">
                <a16:creationId xmlns:a16="http://schemas.microsoft.com/office/drawing/2014/main" id="{66E34705-1034-7843-AD63-E642383A602E}"/>
              </a:ext>
            </a:extLst>
          </p:cNvPr>
          <p:cNvSpPr txBox="1"/>
          <p:nvPr/>
        </p:nvSpPr>
        <p:spPr>
          <a:xfrm>
            <a:off x="2146899" y="6280030"/>
            <a:ext cx="185018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H(Y|X)-H(Y|X|X)</a:t>
            </a:r>
          </a:p>
        </p:txBody>
      </p:sp>
    </p:spTree>
    <p:extLst>
      <p:ext uri="{BB962C8B-B14F-4D97-AF65-F5344CB8AC3E}">
        <p14:creationId xmlns:p14="http://schemas.microsoft.com/office/powerpoint/2010/main" val="1466920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D27C-D722-8047-97A8-4E1EFE1B48C7}"/>
              </a:ext>
            </a:extLst>
          </p:cNvPr>
          <p:cNvSpPr>
            <a:spLocks noGrp="1"/>
          </p:cNvSpPr>
          <p:nvPr>
            <p:ph type="title"/>
          </p:nvPr>
        </p:nvSpPr>
        <p:spPr/>
        <p:txBody>
          <a:bodyPr/>
          <a:lstStyle/>
          <a:p>
            <a:r>
              <a:rPr lang="en-US" dirty="0"/>
              <a:t>MAGIC Helps DREMI</a:t>
            </a:r>
          </a:p>
        </p:txBody>
      </p:sp>
      <p:pic>
        <p:nvPicPr>
          <p:cNvPr id="3" name="Picture 2">
            <a:extLst>
              <a:ext uri="{FF2B5EF4-FFF2-40B4-BE49-F238E27FC236}">
                <a16:creationId xmlns:a16="http://schemas.microsoft.com/office/drawing/2014/main" id="{ACAEBBBB-4447-C747-84FE-03D497409B3C}"/>
              </a:ext>
            </a:extLst>
          </p:cNvPr>
          <p:cNvPicPr>
            <a:picLocks noChangeAspect="1"/>
          </p:cNvPicPr>
          <p:nvPr/>
        </p:nvPicPr>
        <p:blipFill>
          <a:blip r:embed="rId2"/>
          <a:stretch>
            <a:fillRect/>
          </a:stretch>
        </p:blipFill>
        <p:spPr>
          <a:xfrm>
            <a:off x="209550" y="1690692"/>
            <a:ext cx="8724900" cy="4025900"/>
          </a:xfrm>
          <a:prstGeom prst="rect">
            <a:avLst/>
          </a:prstGeom>
        </p:spPr>
      </p:pic>
    </p:spTree>
    <p:extLst>
      <p:ext uri="{BB962C8B-B14F-4D97-AF65-F5344CB8AC3E}">
        <p14:creationId xmlns:p14="http://schemas.microsoft.com/office/powerpoint/2010/main" val="2122535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6538677" y="1464378"/>
            <a:ext cx="974947" cy="400110"/>
          </a:xfrm>
          <a:prstGeom prst="rect">
            <a:avLst/>
          </a:prstGeom>
          <a:noFill/>
        </p:spPr>
        <p:txBody>
          <a:bodyPr wrap="none" rtlCol="0">
            <a:spAutoFit/>
          </a:bodyPr>
          <a:lstStyle/>
          <a:p>
            <a:r>
              <a:rPr lang="en-US" sz="2000" dirty="0">
                <a:latin typeface="Avenir Book" charset="0"/>
                <a:ea typeface="Avenir Book" charset="0"/>
                <a:cs typeface="Avenir Book" charset="0"/>
              </a:rPr>
              <a:t>DREMI</a:t>
            </a:r>
          </a:p>
        </p:txBody>
      </p:sp>
    </p:spTree>
    <p:extLst>
      <p:ext uri="{BB962C8B-B14F-4D97-AF65-F5344CB8AC3E}">
        <p14:creationId xmlns:p14="http://schemas.microsoft.com/office/powerpoint/2010/main" val="4014585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7C67-BB64-6A44-8734-53DB11C17087}"/>
              </a:ext>
            </a:extLst>
          </p:cNvPr>
          <p:cNvSpPr>
            <a:spLocks noGrp="1"/>
          </p:cNvSpPr>
          <p:nvPr>
            <p:ph type="title"/>
          </p:nvPr>
        </p:nvSpPr>
        <p:spPr>
          <a:xfrm>
            <a:off x="628650" y="169604"/>
            <a:ext cx="7886700" cy="1325563"/>
          </a:xfrm>
        </p:spPr>
        <p:txBody>
          <a:bodyPr/>
          <a:lstStyle/>
          <a:p>
            <a:r>
              <a:rPr lang="en-US" dirty="0"/>
              <a:t>For tomorrow: Ch. 1 &amp; 2</a:t>
            </a:r>
          </a:p>
        </p:txBody>
      </p:sp>
      <p:pic>
        <p:nvPicPr>
          <p:cNvPr id="5" name="Picture 4" descr="A screenshot of a cell phone&#10;&#10;Description automatically generated">
            <a:extLst>
              <a:ext uri="{FF2B5EF4-FFF2-40B4-BE49-F238E27FC236}">
                <a16:creationId xmlns:a16="http://schemas.microsoft.com/office/drawing/2014/main" id="{CDED0936-D267-EA4D-B81D-19A95FD0F2A7}"/>
              </a:ext>
            </a:extLst>
          </p:cNvPr>
          <p:cNvPicPr>
            <a:picLocks noChangeAspect="1"/>
          </p:cNvPicPr>
          <p:nvPr/>
        </p:nvPicPr>
        <p:blipFill>
          <a:blip r:embed="rId3"/>
          <a:stretch>
            <a:fillRect/>
          </a:stretch>
        </p:blipFill>
        <p:spPr>
          <a:xfrm>
            <a:off x="11921" y="1853982"/>
            <a:ext cx="4498294" cy="420808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5C92198-ABCB-2541-AA45-F2B76D30EB8F}"/>
              </a:ext>
            </a:extLst>
          </p:cNvPr>
          <p:cNvPicPr>
            <a:picLocks noChangeAspect="1"/>
          </p:cNvPicPr>
          <p:nvPr/>
        </p:nvPicPr>
        <p:blipFill>
          <a:blip r:embed="rId4"/>
          <a:stretch>
            <a:fillRect/>
          </a:stretch>
        </p:blipFill>
        <p:spPr>
          <a:xfrm>
            <a:off x="4655092" y="1853983"/>
            <a:ext cx="4498293" cy="4208080"/>
          </a:xfrm>
          <a:prstGeom prst="rect">
            <a:avLst/>
          </a:prstGeom>
        </p:spPr>
      </p:pic>
      <p:sp>
        <p:nvSpPr>
          <p:cNvPr id="9" name="Rectangle 8">
            <a:extLst>
              <a:ext uri="{FF2B5EF4-FFF2-40B4-BE49-F238E27FC236}">
                <a16:creationId xmlns:a16="http://schemas.microsoft.com/office/drawing/2014/main" id="{A2DB81DA-752A-224D-8013-E7EAE5F33865}"/>
              </a:ext>
            </a:extLst>
          </p:cNvPr>
          <p:cNvSpPr/>
          <p:nvPr/>
        </p:nvSpPr>
        <p:spPr>
          <a:xfrm>
            <a:off x="80669" y="6090167"/>
            <a:ext cx="4429546" cy="369332"/>
          </a:xfrm>
          <a:prstGeom prst="rect">
            <a:avLst/>
          </a:prstGeom>
        </p:spPr>
        <p:txBody>
          <a:bodyPr wrap="none">
            <a:spAutoFit/>
          </a:bodyPr>
          <a:lstStyle/>
          <a:p>
            <a:r>
              <a:rPr lang="en-US" u="sng" dirty="0">
                <a:latin typeface="Slack-Lato"/>
                <a:hlinkClick r:id="rId5"/>
              </a:rPr>
              <a:t>http://neuralnetworksanddeeplearning.com/</a:t>
            </a:r>
            <a:endParaRPr lang="en-US" dirty="0"/>
          </a:p>
        </p:txBody>
      </p:sp>
      <p:sp>
        <p:nvSpPr>
          <p:cNvPr id="10" name="Rectangle 9">
            <a:extLst>
              <a:ext uri="{FF2B5EF4-FFF2-40B4-BE49-F238E27FC236}">
                <a16:creationId xmlns:a16="http://schemas.microsoft.com/office/drawing/2014/main" id="{1516A17B-4272-B04C-95B7-AC3D9D450584}"/>
              </a:ext>
            </a:extLst>
          </p:cNvPr>
          <p:cNvSpPr/>
          <p:nvPr/>
        </p:nvSpPr>
        <p:spPr>
          <a:xfrm>
            <a:off x="5094287" y="6062063"/>
            <a:ext cx="3619902" cy="369332"/>
          </a:xfrm>
          <a:prstGeom prst="rect">
            <a:avLst/>
          </a:prstGeom>
        </p:spPr>
        <p:txBody>
          <a:bodyPr wrap="none">
            <a:spAutoFit/>
          </a:bodyPr>
          <a:lstStyle/>
          <a:p>
            <a:r>
              <a:rPr lang="en-US" dirty="0">
                <a:latin typeface="Slack-Lato"/>
                <a:hlinkClick r:id="rId6"/>
              </a:rPr>
              <a:t>https://www.deeplearningbook.org/</a:t>
            </a:r>
            <a:endParaRPr lang="en-US" dirty="0"/>
          </a:p>
        </p:txBody>
      </p:sp>
      <p:sp>
        <p:nvSpPr>
          <p:cNvPr id="11" name="TextBox 10">
            <a:extLst>
              <a:ext uri="{FF2B5EF4-FFF2-40B4-BE49-F238E27FC236}">
                <a16:creationId xmlns:a16="http://schemas.microsoft.com/office/drawing/2014/main" id="{A9940DDD-5565-DD4E-A57C-569D5DC8C3ED}"/>
              </a:ext>
            </a:extLst>
          </p:cNvPr>
          <p:cNvSpPr txBox="1"/>
          <p:nvPr/>
        </p:nvSpPr>
        <p:spPr>
          <a:xfrm>
            <a:off x="1483360" y="1392317"/>
            <a:ext cx="1624163"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(Beginner)</a:t>
            </a:r>
          </a:p>
        </p:txBody>
      </p:sp>
      <p:sp>
        <p:nvSpPr>
          <p:cNvPr id="12" name="TextBox 11">
            <a:extLst>
              <a:ext uri="{FF2B5EF4-FFF2-40B4-BE49-F238E27FC236}">
                <a16:creationId xmlns:a16="http://schemas.microsoft.com/office/drawing/2014/main" id="{1F84441E-1FDF-4A4D-A849-1E7E4526910B}"/>
              </a:ext>
            </a:extLst>
          </p:cNvPr>
          <p:cNvSpPr txBox="1"/>
          <p:nvPr/>
        </p:nvSpPr>
        <p:spPr>
          <a:xfrm>
            <a:off x="6024029" y="1392316"/>
            <a:ext cx="1760418"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(Advanced)</a:t>
            </a:r>
          </a:p>
        </p:txBody>
      </p:sp>
    </p:spTree>
    <p:extLst>
      <p:ext uri="{BB962C8B-B14F-4D97-AF65-F5344CB8AC3E}">
        <p14:creationId xmlns:p14="http://schemas.microsoft.com/office/powerpoint/2010/main" val="157016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223325" y="350318"/>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dirty="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398379"/>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A0CD7-E760-854B-A040-E987B9EA7418}"/>
              </a:ext>
            </a:extLst>
          </p:cNvPr>
          <p:cNvPicPr>
            <a:picLocks noChangeAspect="1"/>
          </p:cNvPicPr>
          <p:nvPr/>
        </p:nvPicPr>
        <p:blipFill>
          <a:blip r:embed="rId3"/>
          <a:stretch>
            <a:fillRect/>
          </a:stretch>
        </p:blipFill>
        <p:spPr>
          <a:xfrm>
            <a:off x="0" y="0"/>
            <a:ext cx="8964266" cy="6858000"/>
          </a:xfrm>
          <a:prstGeom prst="rect">
            <a:avLst/>
          </a:prstGeom>
        </p:spPr>
      </p:pic>
    </p:spTree>
    <p:extLst>
      <p:ext uri="{BB962C8B-B14F-4D97-AF65-F5344CB8AC3E}">
        <p14:creationId xmlns:p14="http://schemas.microsoft.com/office/powerpoint/2010/main" val="205594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3"/>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3"/>
          <a:stretch>
            <a:fillRect/>
          </a:stretch>
        </p:blipFill>
        <p:spPr>
          <a:xfrm>
            <a:off x="0" y="2527148"/>
            <a:ext cx="4362364" cy="3581552"/>
          </a:xfrm>
          <a:prstGeom prst="rect">
            <a:avLst/>
          </a:prstGeom>
        </p:spPr>
      </p:pic>
      <p:pic>
        <p:nvPicPr>
          <p:cNvPr id="5" name="Picture 4"/>
          <p:cNvPicPr>
            <a:picLocks noChangeAspect="1"/>
          </p:cNvPicPr>
          <p:nvPr/>
        </p:nvPicPr>
        <p:blipFill>
          <a:blip r:embed="rId4"/>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3"/>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4"/>
              </a:rPr>
              <a:t>https://</a:t>
            </a:r>
            <a:r>
              <a:rPr lang="en-US" dirty="0" err="1">
                <a:hlinkClick r:id="rId4"/>
              </a:rPr>
              <a:t>www.nature.com</a:t>
            </a:r>
            <a:r>
              <a:rPr lang="en-US" dirty="0">
                <a:hlinkClick r:id="rId4"/>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63</a:t>
            </a:fld>
            <a:endParaRPr lang="en-US"/>
          </a:p>
        </p:txBody>
      </p:sp>
    </p:spTree>
    <p:extLst>
      <p:ext uri="{BB962C8B-B14F-4D97-AF65-F5344CB8AC3E}">
        <p14:creationId xmlns:p14="http://schemas.microsoft.com/office/powerpoint/2010/main" val="2136538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64</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65</a:t>
            </a:fld>
            <a:endParaRPr lang="en-US"/>
          </a:p>
        </p:txBody>
      </p:sp>
    </p:spTree>
    <p:extLst>
      <p:ext uri="{BB962C8B-B14F-4D97-AF65-F5344CB8AC3E}">
        <p14:creationId xmlns:p14="http://schemas.microsoft.com/office/powerpoint/2010/main" val="4086846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66</a:t>
            </a:fld>
            <a:endParaRPr lang="en-US"/>
          </a:p>
        </p:txBody>
      </p:sp>
    </p:spTree>
    <p:extLst>
      <p:ext uri="{BB962C8B-B14F-4D97-AF65-F5344CB8AC3E}">
        <p14:creationId xmlns:p14="http://schemas.microsoft.com/office/powerpoint/2010/main" val="2675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67</a:t>
            </a:fld>
            <a:endParaRPr lang="en-US"/>
          </a:p>
        </p:txBody>
      </p:sp>
    </p:spTree>
    <p:extLst>
      <p:ext uri="{BB962C8B-B14F-4D97-AF65-F5344CB8AC3E}">
        <p14:creationId xmlns:p14="http://schemas.microsoft.com/office/powerpoint/2010/main" val="2955667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3"/>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Semibold" charset="0"/>
                <a:ea typeface="Myriad Pro Semibold" charset="0"/>
                <a:cs typeface="Myriad Pro Semibold"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79"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3"/>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6"/>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9"/>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1"/>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821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003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41885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3"/>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4"/>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5"/>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6"/>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7"/>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3"/>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3"/>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3"/>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3"/>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4"/>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5"/>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103"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5"/>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3"/>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3"/>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3"/>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3"/>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3"/>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3"/>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0C62-402B-D349-9594-579BC3AB6BF7}"/>
              </a:ext>
            </a:extLst>
          </p:cNvPr>
          <p:cNvSpPr>
            <a:spLocks noGrp="1"/>
          </p:cNvSpPr>
          <p:nvPr>
            <p:ph type="title"/>
          </p:nvPr>
        </p:nvSpPr>
        <p:spPr/>
        <p:txBody>
          <a:bodyPr/>
          <a:lstStyle/>
          <a:p>
            <a:r>
              <a:rPr lang="en-US" dirty="0"/>
              <a:t>Single Cell Data</a:t>
            </a:r>
          </a:p>
        </p:txBody>
      </p:sp>
      <p:cxnSp>
        <p:nvCxnSpPr>
          <p:cNvPr id="5" name="Straight Connector 4">
            <a:extLst>
              <a:ext uri="{FF2B5EF4-FFF2-40B4-BE49-F238E27FC236}">
                <a16:creationId xmlns:a16="http://schemas.microsoft.com/office/drawing/2014/main" id="{762453C7-F048-624A-A951-FCCA87ED032F}"/>
              </a:ext>
            </a:extLst>
          </p:cNvPr>
          <p:cNvCxnSpPr>
            <a:cxnSpLocks/>
          </p:cNvCxnSpPr>
          <p:nvPr/>
        </p:nvCxnSpPr>
        <p:spPr>
          <a:xfrm>
            <a:off x="1069675" y="2225615"/>
            <a:ext cx="0" cy="370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7C33D7-B165-FC44-8240-98B240C31C48}"/>
              </a:ext>
            </a:extLst>
          </p:cNvPr>
          <p:cNvCxnSpPr/>
          <p:nvPr/>
        </p:nvCxnSpPr>
        <p:spPr>
          <a:xfrm>
            <a:off x="1069675" y="5934974"/>
            <a:ext cx="4071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86BEE2-8DE8-544F-B9FD-E5844C471D20}"/>
              </a:ext>
            </a:extLst>
          </p:cNvPr>
          <p:cNvSpPr/>
          <p:nvPr/>
        </p:nvSpPr>
        <p:spPr>
          <a:xfrm>
            <a:off x="1811546" y="4071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0D795-F682-BE4B-BD05-193310F572AE}"/>
              </a:ext>
            </a:extLst>
          </p:cNvPr>
          <p:cNvSpPr/>
          <p:nvPr/>
        </p:nvSpPr>
        <p:spPr>
          <a:xfrm>
            <a:off x="1963946" y="4224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79DE25-D8D9-B042-8108-703F485028B7}"/>
              </a:ext>
            </a:extLst>
          </p:cNvPr>
          <p:cNvSpPr/>
          <p:nvPr/>
        </p:nvSpPr>
        <p:spPr>
          <a:xfrm>
            <a:off x="2116346" y="4376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63BA1A-DE10-6F47-8058-ECCC5CAEC759}"/>
              </a:ext>
            </a:extLst>
          </p:cNvPr>
          <p:cNvSpPr/>
          <p:nvPr/>
        </p:nvSpPr>
        <p:spPr>
          <a:xfrm>
            <a:off x="2268746" y="45288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248F0-22FA-BC4F-AF6D-6A8E847B9FAD}"/>
              </a:ext>
            </a:extLst>
          </p:cNvPr>
          <p:cNvSpPr/>
          <p:nvPr/>
        </p:nvSpPr>
        <p:spPr>
          <a:xfrm>
            <a:off x="2421146" y="46812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B9B908-4C2E-9C4F-90D0-C5CF76B41C44}"/>
              </a:ext>
            </a:extLst>
          </p:cNvPr>
          <p:cNvSpPr/>
          <p:nvPr/>
        </p:nvSpPr>
        <p:spPr>
          <a:xfrm>
            <a:off x="2573546" y="4833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238039-867E-0F46-B347-9DE081BF378B}"/>
              </a:ext>
            </a:extLst>
          </p:cNvPr>
          <p:cNvSpPr/>
          <p:nvPr/>
        </p:nvSpPr>
        <p:spPr>
          <a:xfrm>
            <a:off x="2725946" y="4986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5B015A-7F7D-9844-BB74-42A2EB452881}"/>
              </a:ext>
            </a:extLst>
          </p:cNvPr>
          <p:cNvSpPr/>
          <p:nvPr/>
        </p:nvSpPr>
        <p:spPr>
          <a:xfrm>
            <a:off x="2878346" y="5138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66BC58-AD02-DE4D-B410-2C52F37DF519}"/>
              </a:ext>
            </a:extLst>
          </p:cNvPr>
          <p:cNvSpPr txBox="1"/>
          <p:nvPr/>
        </p:nvSpPr>
        <p:spPr>
          <a:xfrm>
            <a:off x="3743864" y="2432649"/>
            <a:ext cx="43268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Each cell provides evidence for shape of</a:t>
            </a:r>
          </a:p>
          <a:p>
            <a:pPr algn="l"/>
            <a:r>
              <a:rPr lang="en-US" dirty="0">
                <a:latin typeface="Arial" panose="020B0604020202020204" pitchFamily="34" charset="0"/>
                <a:cs typeface="Arial" panose="020B0604020202020204" pitchFamily="34" charset="0"/>
              </a:rPr>
              <a:t>relationship between two genes </a:t>
            </a:r>
          </a:p>
        </p:txBody>
      </p:sp>
      <p:sp>
        <p:nvSpPr>
          <p:cNvPr id="20" name="TextBox 19">
            <a:extLst>
              <a:ext uri="{FF2B5EF4-FFF2-40B4-BE49-F238E27FC236}">
                <a16:creationId xmlns:a16="http://schemas.microsoft.com/office/drawing/2014/main" id="{73EBEC22-17FC-0D41-98AA-474A17FC26E9}"/>
              </a:ext>
            </a:extLst>
          </p:cNvPr>
          <p:cNvSpPr txBox="1"/>
          <p:nvPr/>
        </p:nvSpPr>
        <p:spPr>
          <a:xfrm>
            <a:off x="1518249" y="6072996"/>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21" name="TextBox 20">
            <a:extLst>
              <a:ext uri="{FF2B5EF4-FFF2-40B4-BE49-F238E27FC236}">
                <a16:creationId xmlns:a16="http://schemas.microsoft.com/office/drawing/2014/main" id="{5CBB3066-CB13-FE4E-8B02-63F4E86354E9}"/>
              </a:ext>
            </a:extLst>
          </p:cNvPr>
          <p:cNvSpPr txBox="1"/>
          <p:nvPr/>
        </p:nvSpPr>
        <p:spPr>
          <a:xfrm rot="16200000">
            <a:off x="393563" y="4377010"/>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Tree>
    <p:extLst>
      <p:ext uri="{BB962C8B-B14F-4D97-AF65-F5344CB8AC3E}">
        <p14:creationId xmlns:p14="http://schemas.microsoft.com/office/powerpoint/2010/main" val="38296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A82-8F26-204C-8BC4-13AF75168639}"/>
              </a:ext>
            </a:extLst>
          </p:cNvPr>
          <p:cNvSpPr>
            <a:spLocks noGrp="1"/>
          </p:cNvSpPr>
          <p:nvPr>
            <p:ph type="title"/>
          </p:nvPr>
        </p:nvSpPr>
        <p:spPr/>
        <p:txBody>
          <a:bodyPr/>
          <a:lstStyle/>
          <a:p>
            <a:r>
              <a:rPr lang="en-US" dirty="0"/>
              <a:t>Gene-gene Relationships</a:t>
            </a:r>
          </a:p>
        </p:txBody>
      </p:sp>
      <p:pic>
        <p:nvPicPr>
          <p:cNvPr id="6" name="Picture 5">
            <a:extLst>
              <a:ext uri="{FF2B5EF4-FFF2-40B4-BE49-F238E27FC236}">
                <a16:creationId xmlns:a16="http://schemas.microsoft.com/office/drawing/2014/main" id="{0A2EC2A9-48D2-CA47-8830-20DFEDD71CC2}"/>
              </a:ext>
            </a:extLst>
          </p:cNvPr>
          <p:cNvPicPr>
            <a:picLocks noChangeAspect="1"/>
          </p:cNvPicPr>
          <p:nvPr/>
        </p:nvPicPr>
        <p:blipFill>
          <a:blip r:embed="rId3"/>
          <a:stretch>
            <a:fillRect/>
          </a:stretch>
        </p:blipFill>
        <p:spPr>
          <a:xfrm>
            <a:off x="1688441" y="2764145"/>
            <a:ext cx="5539186" cy="2012571"/>
          </a:xfrm>
          <a:prstGeom prst="rect">
            <a:avLst/>
          </a:prstGeom>
        </p:spPr>
      </p:pic>
      <p:sp>
        <p:nvSpPr>
          <p:cNvPr id="7" name="TextBox 6">
            <a:extLst>
              <a:ext uri="{FF2B5EF4-FFF2-40B4-BE49-F238E27FC236}">
                <a16:creationId xmlns:a16="http://schemas.microsoft.com/office/drawing/2014/main" id="{CE98B5BF-B395-C144-BC11-6FC334233273}"/>
              </a:ext>
            </a:extLst>
          </p:cNvPr>
          <p:cNvSpPr txBox="1"/>
          <p:nvPr/>
        </p:nvSpPr>
        <p:spPr>
          <a:xfrm rot="16200000">
            <a:off x="1078171" y="3770430"/>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9" name="TextBox 8">
            <a:extLst>
              <a:ext uri="{FF2B5EF4-FFF2-40B4-BE49-F238E27FC236}">
                <a16:creationId xmlns:a16="http://schemas.microsoft.com/office/drawing/2014/main" id="{828B7490-A047-C743-A703-2E5DC5A08A2D}"/>
              </a:ext>
            </a:extLst>
          </p:cNvPr>
          <p:cNvSpPr txBox="1"/>
          <p:nvPr/>
        </p:nvSpPr>
        <p:spPr>
          <a:xfrm>
            <a:off x="1746304" y="4762169"/>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W</a:t>
            </a:r>
          </a:p>
        </p:txBody>
      </p:sp>
      <p:sp>
        <p:nvSpPr>
          <p:cNvPr id="10" name="TextBox 9">
            <a:extLst>
              <a:ext uri="{FF2B5EF4-FFF2-40B4-BE49-F238E27FC236}">
                <a16:creationId xmlns:a16="http://schemas.microsoft.com/office/drawing/2014/main" id="{B9681699-B7F2-514A-81C0-66DCA1C72D4C}"/>
              </a:ext>
            </a:extLst>
          </p:cNvPr>
          <p:cNvSpPr txBox="1"/>
          <p:nvPr/>
        </p:nvSpPr>
        <p:spPr>
          <a:xfrm>
            <a:off x="4696495" y="4762169"/>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
        <p:nvSpPr>
          <p:cNvPr id="11" name="TextBox 10">
            <a:extLst>
              <a:ext uri="{FF2B5EF4-FFF2-40B4-BE49-F238E27FC236}">
                <a16:creationId xmlns:a16="http://schemas.microsoft.com/office/drawing/2014/main" id="{EB9D0955-8986-AC44-8C82-46E8D8E2026B}"/>
              </a:ext>
            </a:extLst>
          </p:cNvPr>
          <p:cNvSpPr txBox="1"/>
          <p:nvPr/>
        </p:nvSpPr>
        <p:spPr>
          <a:xfrm rot="16200000">
            <a:off x="4029813" y="3667826"/>
            <a:ext cx="95410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Z</a:t>
            </a:r>
          </a:p>
        </p:txBody>
      </p:sp>
    </p:spTree>
    <p:extLst>
      <p:ext uri="{BB962C8B-B14F-4D97-AF65-F5344CB8AC3E}">
        <p14:creationId xmlns:p14="http://schemas.microsoft.com/office/powerpoint/2010/main" val="209722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36-BA01-4748-A517-3547E5CF9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4D4229-6AD9-CF4D-8897-64D07D9D12E6}"/>
              </a:ext>
            </a:extLst>
          </p:cNvPr>
          <p:cNvSpPr>
            <a:spLocks noGrp="1"/>
          </p:cNvSpPr>
          <p:nvPr>
            <p:ph type="subTitle" idx="1"/>
          </p:nvPr>
        </p:nvSpPr>
        <p:spPr/>
        <p:txBody>
          <a:bodyPr/>
          <a:lstStyle/>
          <a:p>
            <a:endParaRPr lang="en-US"/>
          </a:p>
        </p:txBody>
      </p:sp>
      <p:pic>
        <p:nvPicPr>
          <p:cNvPr id="5" name="slide.url=https://www.polleverywhere.com/free_text_polls/bLQQ1gVePMZVkVhyxhWEf">
            <a:extLst>
              <a:ext uri="{FF2B5EF4-FFF2-40B4-BE49-F238E27FC236}">
                <a16:creationId xmlns:a16="http://schemas.microsoft.com/office/drawing/2014/main" id="{661A4AEB-9818-9640-BDD6-D25F6CD56A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10749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AF8D-89B8-5F49-9B44-0D5060339E8C}"/>
              </a:ext>
            </a:extLst>
          </p:cNvPr>
          <p:cNvSpPr>
            <a:spLocks noGrp="1"/>
          </p:cNvSpPr>
          <p:nvPr>
            <p:ph type="title"/>
          </p:nvPr>
        </p:nvSpPr>
        <p:spPr/>
        <p:txBody>
          <a:bodyPr/>
          <a:lstStyle/>
          <a:p>
            <a:r>
              <a:rPr lang="en-US" dirty="0"/>
              <a:t>Intuition Behind Relationships</a:t>
            </a:r>
          </a:p>
        </p:txBody>
      </p:sp>
      <p:sp>
        <p:nvSpPr>
          <p:cNvPr id="3" name="Content Placeholder 2">
            <a:extLst>
              <a:ext uri="{FF2B5EF4-FFF2-40B4-BE49-F238E27FC236}">
                <a16:creationId xmlns:a16="http://schemas.microsoft.com/office/drawing/2014/main" id="{E7D5A3AA-E2EC-FC45-A327-64A45023BBED}"/>
              </a:ext>
            </a:extLst>
          </p:cNvPr>
          <p:cNvSpPr>
            <a:spLocks noGrp="1"/>
          </p:cNvSpPr>
          <p:nvPr>
            <p:ph idx="1"/>
          </p:nvPr>
        </p:nvSpPr>
        <p:spPr/>
        <p:txBody>
          <a:bodyPr/>
          <a:lstStyle/>
          <a:p>
            <a:r>
              <a:rPr lang="en-US" dirty="0"/>
              <a:t>When X changes Y should change</a:t>
            </a:r>
          </a:p>
          <a:p>
            <a:r>
              <a:rPr lang="en-US" dirty="0"/>
              <a:t>Does the change have to be proportional? </a:t>
            </a:r>
          </a:p>
          <a:p>
            <a:r>
              <a:rPr lang="en-US" dirty="0"/>
              <a:t>Does the change have to be in the same direction? </a:t>
            </a:r>
          </a:p>
          <a:p>
            <a:r>
              <a:rPr lang="en-US" dirty="0"/>
              <a:t>No</a:t>
            </a:r>
          </a:p>
          <a:p>
            <a:endParaRPr lang="en-US" dirty="0"/>
          </a:p>
        </p:txBody>
      </p:sp>
      <p:pic>
        <p:nvPicPr>
          <p:cNvPr id="4" name="Picture 3">
            <a:extLst>
              <a:ext uri="{FF2B5EF4-FFF2-40B4-BE49-F238E27FC236}">
                <a16:creationId xmlns:a16="http://schemas.microsoft.com/office/drawing/2014/main" id="{5952DAA5-0D77-2443-943F-AAFA0A1F1277}"/>
              </a:ext>
            </a:extLst>
          </p:cNvPr>
          <p:cNvPicPr>
            <a:picLocks noChangeAspect="1"/>
          </p:cNvPicPr>
          <p:nvPr/>
        </p:nvPicPr>
        <p:blipFill>
          <a:blip r:embed="rId3"/>
          <a:stretch>
            <a:fillRect/>
          </a:stretch>
        </p:blipFill>
        <p:spPr>
          <a:xfrm>
            <a:off x="2920526" y="3647079"/>
            <a:ext cx="3667350" cy="2529883"/>
          </a:xfrm>
          <a:prstGeom prst="rect">
            <a:avLst/>
          </a:prstGeom>
        </p:spPr>
      </p:pic>
    </p:spTree>
    <p:extLst>
      <p:ext uri="{BB962C8B-B14F-4D97-AF65-F5344CB8AC3E}">
        <p14:creationId xmlns:p14="http://schemas.microsoft.com/office/powerpoint/2010/main" val="1542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61D9-8A32-AD45-88A3-64B0D7FDB3D8}"/>
              </a:ext>
            </a:extLst>
          </p:cNvPr>
          <p:cNvSpPr>
            <a:spLocks noGrp="1"/>
          </p:cNvSpPr>
          <p:nvPr>
            <p:ph type="title"/>
          </p:nvPr>
        </p:nvSpPr>
        <p:spPr/>
        <p:txBody>
          <a:bodyPr/>
          <a:lstStyle/>
          <a:p>
            <a:r>
              <a:rPr lang="en-US" dirty="0"/>
              <a:t>Correlation as a measure</a:t>
            </a:r>
          </a:p>
        </p:txBody>
      </p:sp>
      <p:pic>
        <p:nvPicPr>
          <p:cNvPr id="4" name="Picture 3">
            <a:extLst>
              <a:ext uri="{FF2B5EF4-FFF2-40B4-BE49-F238E27FC236}">
                <a16:creationId xmlns:a16="http://schemas.microsoft.com/office/drawing/2014/main" id="{F2B022B3-71D1-2E46-A9B9-0329A30E2BC6}"/>
              </a:ext>
            </a:extLst>
          </p:cNvPr>
          <p:cNvPicPr>
            <a:picLocks noChangeAspect="1"/>
          </p:cNvPicPr>
          <p:nvPr/>
        </p:nvPicPr>
        <p:blipFill>
          <a:blip r:embed="rId3"/>
          <a:stretch>
            <a:fillRect/>
          </a:stretch>
        </p:blipFill>
        <p:spPr>
          <a:xfrm>
            <a:off x="1097507" y="1737425"/>
            <a:ext cx="5398070" cy="558421"/>
          </a:xfrm>
          <a:prstGeom prst="rect">
            <a:avLst/>
          </a:prstGeom>
        </p:spPr>
      </p:pic>
      <p:pic>
        <p:nvPicPr>
          <p:cNvPr id="5" name="Picture 4">
            <a:extLst>
              <a:ext uri="{FF2B5EF4-FFF2-40B4-BE49-F238E27FC236}">
                <a16:creationId xmlns:a16="http://schemas.microsoft.com/office/drawing/2014/main" id="{FBEDBC83-ECA5-514B-8455-94E87C199858}"/>
              </a:ext>
            </a:extLst>
          </p:cNvPr>
          <p:cNvPicPr>
            <a:picLocks noChangeAspect="1"/>
          </p:cNvPicPr>
          <p:nvPr/>
        </p:nvPicPr>
        <p:blipFill>
          <a:blip r:embed="rId4"/>
          <a:stretch>
            <a:fillRect/>
          </a:stretch>
        </p:blipFill>
        <p:spPr>
          <a:xfrm>
            <a:off x="628650" y="2641693"/>
            <a:ext cx="7165075" cy="3269065"/>
          </a:xfrm>
          <a:prstGeom prst="rect">
            <a:avLst/>
          </a:prstGeom>
        </p:spPr>
      </p:pic>
      <p:sp>
        <p:nvSpPr>
          <p:cNvPr id="6" name="TextBox 5">
            <a:extLst>
              <a:ext uri="{FF2B5EF4-FFF2-40B4-BE49-F238E27FC236}">
                <a16:creationId xmlns:a16="http://schemas.microsoft.com/office/drawing/2014/main" id="{E16E4B32-2EC1-BD40-8E98-D8EBCF2AF821}"/>
              </a:ext>
            </a:extLst>
          </p:cNvPr>
          <p:cNvSpPr txBox="1"/>
          <p:nvPr/>
        </p:nvSpPr>
        <p:spPr>
          <a:xfrm>
            <a:off x="982639" y="6045958"/>
            <a:ext cx="482696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Problem: checks only for linear relationships</a:t>
            </a:r>
          </a:p>
        </p:txBody>
      </p:sp>
    </p:spTree>
    <p:extLst>
      <p:ext uri="{BB962C8B-B14F-4D97-AF65-F5344CB8AC3E}">
        <p14:creationId xmlns:p14="http://schemas.microsoft.com/office/powerpoint/2010/main" val="36137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a:t>
            </a:r>
          </a:p>
        </p:txBody>
      </p:sp>
      <p:pic>
        <p:nvPicPr>
          <p:cNvPr id="4" name="Picture 3"/>
          <p:cNvPicPr>
            <a:picLocks noChangeAspect="1"/>
          </p:cNvPicPr>
          <p:nvPr/>
        </p:nvPicPr>
        <p:blipFill>
          <a:blip r:embed="rId3"/>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pic>
        <p:nvPicPr>
          <p:cNvPr id="8" name="Picture 7"/>
          <p:cNvPicPr>
            <a:picLocks noChangeAspect="1"/>
          </p:cNvPicPr>
          <p:nvPr/>
        </p:nvPicPr>
        <p:blipFill>
          <a:blip r:embed="rId4"/>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2877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C9E-2A21-F545-9E34-5B9E444E62E3}"/>
              </a:ext>
            </a:extLst>
          </p:cNvPr>
          <p:cNvSpPr>
            <a:spLocks noGrp="1"/>
          </p:cNvSpPr>
          <p:nvPr>
            <p:ph type="title"/>
          </p:nvPr>
        </p:nvSpPr>
        <p:spPr/>
        <p:txBody>
          <a:bodyPr/>
          <a:lstStyle/>
          <a:p>
            <a:r>
              <a:rPr lang="en-US" dirty="0"/>
              <a:t>Mutual Information: Shape Agnostic</a:t>
            </a:r>
          </a:p>
        </p:txBody>
      </p:sp>
      <p:sp>
        <p:nvSpPr>
          <p:cNvPr id="3" name="Content Placeholder 2">
            <a:extLst>
              <a:ext uri="{FF2B5EF4-FFF2-40B4-BE49-F238E27FC236}">
                <a16:creationId xmlns:a16="http://schemas.microsoft.com/office/drawing/2014/main" id="{06D11BB8-8216-4547-9F84-14636C04E629}"/>
              </a:ext>
            </a:extLst>
          </p:cNvPr>
          <p:cNvSpPr>
            <a:spLocks noGrp="1"/>
          </p:cNvSpPr>
          <p:nvPr>
            <p:ph idx="1"/>
          </p:nvPr>
        </p:nvSpPr>
        <p:spPr/>
        <p:txBody>
          <a:bodyPr/>
          <a:lstStyle/>
          <a:p>
            <a:r>
              <a:rPr lang="en-US" dirty="0"/>
              <a:t>Mutual information is a metric that comes from information theory </a:t>
            </a:r>
          </a:p>
          <a:p>
            <a:r>
              <a:rPr lang="en-US" dirty="0"/>
              <a:t>Do. two variables have “information” on each other?</a:t>
            </a:r>
          </a:p>
          <a:p>
            <a:r>
              <a:rPr lang="en-US" dirty="0"/>
              <a:t>Information is defined as the opposite of uncertainty </a:t>
            </a:r>
          </a:p>
          <a:p>
            <a:r>
              <a:rPr lang="en-US" dirty="0"/>
              <a:t>If a variable X has information on another variable Y then knowing </a:t>
            </a:r>
            <a:r>
              <a:rPr lang="en-US" i="1" dirty="0"/>
              <a:t>X reduces the uncertainty of Y</a:t>
            </a:r>
          </a:p>
        </p:txBody>
      </p:sp>
    </p:spTree>
    <p:extLst>
      <p:ext uri="{BB962C8B-B14F-4D97-AF65-F5344CB8AC3E}">
        <p14:creationId xmlns:p14="http://schemas.microsoft.com/office/powerpoint/2010/main" val="3717962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C0DA-7AEA-0649-A898-63AF0F055D4B}"/>
              </a:ext>
            </a:extLst>
          </p:cNvPr>
          <p:cNvSpPr>
            <a:spLocks noGrp="1"/>
          </p:cNvSpPr>
          <p:nvPr>
            <p:ph type="title"/>
          </p:nvPr>
        </p:nvSpPr>
        <p:spPr>
          <a:xfrm>
            <a:off x="276045" y="365129"/>
            <a:ext cx="8788005" cy="1325563"/>
          </a:xfrm>
        </p:spPr>
        <p:txBody>
          <a:bodyPr/>
          <a:lstStyle/>
          <a:p>
            <a:r>
              <a:rPr lang="en-US" dirty="0"/>
              <a:t>Uncertainty measured by entropy</a:t>
            </a:r>
          </a:p>
        </p:txBody>
      </p:sp>
      <p:pic>
        <p:nvPicPr>
          <p:cNvPr id="4" name="Picture 3">
            <a:extLst>
              <a:ext uri="{FF2B5EF4-FFF2-40B4-BE49-F238E27FC236}">
                <a16:creationId xmlns:a16="http://schemas.microsoft.com/office/drawing/2014/main" id="{0E8B81C6-DDCF-3449-A46E-BD3B2279B2E3}"/>
              </a:ext>
            </a:extLst>
          </p:cNvPr>
          <p:cNvPicPr>
            <a:picLocks noChangeAspect="1"/>
          </p:cNvPicPr>
          <p:nvPr/>
        </p:nvPicPr>
        <p:blipFill>
          <a:blip r:embed="rId3"/>
          <a:stretch>
            <a:fillRect/>
          </a:stretch>
        </p:blipFill>
        <p:spPr>
          <a:xfrm>
            <a:off x="822107" y="2387121"/>
            <a:ext cx="4126940" cy="3271808"/>
          </a:xfrm>
          <a:prstGeom prst="rect">
            <a:avLst/>
          </a:prstGeom>
        </p:spPr>
      </p:pic>
      <p:sp>
        <p:nvSpPr>
          <p:cNvPr id="5" name="TextBox 4">
            <a:extLst>
              <a:ext uri="{FF2B5EF4-FFF2-40B4-BE49-F238E27FC236}">
                <a16:creationId xmlns:a16="http://schemas.microsoft.com/office/drawing/2014/main" id="{D48FD325-2CF9-BF4A-9E6B-E70EF075893C}"/>
              </a:ext>
            </a:extLst>
          </p:cNvPr>
          <p:cNvSpPr txBox="1"/>
          <p:nvPr/>
        </p:nvSpPr>
        <p:spPr>
          <a:xfrm>
            <a:off x="901700" y="5986026"/>
            <a:ext cx="3967753"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Peaky narrow ones have low entropy</a:t>
            </a:r>
          </a:p>
        </p:txBody>
      </p:sp>
      <p:sp>
        <p:nvSpPr>
          <p:cNvPr id="6" name="TextBox 5">
            <a:extLst>
              <a:ext uri="{FF2B5EF4-FFF2-40B4-BE49-F238E27FC236}">
                <a16:creationId xmlns:a16="http://schemas.microsoft.com/office/drawing/2014/main" id="{6CE1045B-685A-D84F-8494-E4873B525835}"/>
              </a:ext>
            </a:extLst>
          </p:cNvPr>
          <p:cNvSpPr txBox="1"/>
          <p:nvPr/>
        </p:nvSpPr>
        <p:spPr>
          <a:xfrm>
            <a:off x="4724400" y="2354855"/>
            <a:ext cx="4339650"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Wide flat distributions have high entropy</a:t>
            </a:r>
          </a:p>
        </p:txBody>
      </p:sp>
    </p:spTree>
    <p:extLst>
      <p:ext uri="{BB962C8B-B14F-4D97-AF65-F5344CB8AC3E}">
        <p14:creationId xmlns:p14="http://schemas.microsoft.com/office/powerpoint/2010/main" val="426722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C26C-B375-A244-8747-BD4125DA9D97}"/>
              </a:ext>
            </a:extLst>
          </p:cNvPr>
          <p:cNvSpPr>
            <a:spLocks noGrp="1"/>
          </p:cNvSpPr>
          <p:nvPr>
            <p:ph type="title"/>
          </p:nvPr>
        </p:nvSpPr>
        <p:spPr/>
        <p:txBody>
          <a:bodyPr/>
          <a:lstStyle/>
          <a:p>
            <a:r>
              <a:rPr lang="en-US" dirty="0"/>
              <a:t>Uniform has highest entropy</a:t>
            </a:r>
          </a:p>
        </p:txBody>
      </p:sp>
      <p:pic>
        <p:nvPicPr>
          <p:cNvPr id="4" name="Picture 3">
            <a:extLst>
              <a:ext uri="{FF2B5EF4-FFF2-40B4-BE49-F238E27FC236}">
                <a16:creationId xmlns:a16="http://schemas.microsoft.com/office/drawing/2014/main" id="{9D72ADDC-E5B7-8B43-9E2C-A3D2C1B4C3B5}"/>
              </a:ext>
            </a:extLst>
          </p:cNvPr>
          <p:cNvPicPr>
            <a:picLocks noChangeAspect="1"/>
          </p:cNvPicPr>
          <p:nvPr/>
        </p:nvPicPr>
        <p:blipFill>
          <a:blip r:embed="rId3"/>
          <a:stretch>
            <a:fillRect/>
          </a:stretch>
        </p:blipFill>
        <p:spPr>
          <a:xfrm>
            <a:off x="1276709" y="1979531"/>
            <a:ext cx="6156385" cy="4391555"/>
          </a:xfrm>
          <a:prstGeom prst="rect">
            <a:avLst/>
          </a:prstGeom>
        </p:spPr>
      </p:pic>
    </p:spTree>
    <p:extLst>
      <p:ext uri="{BB962C8B-B14F-4D97-AF65-F5344CB8AC3E}">
        <p14:creationId xmlns:p14="http://schemas.microsoft.com/office/powerpoint/2010/main" val="443012427"/>
      </p:ext>
    </p:extLst>
  </p:cSld>
  <p:clrMapOvr>
    <a:masterClrMapping/>
  </p:clrMapOvr>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18556</TotalTime>
  <Words>3339</Words>
  <Application>Microsoft Macintosh PowerPoint</Application>
  <PresentationFormat>On-screen Show (4:3)</PresentationFormat>
  <Paragraphs>666</Paragraphs>
  <Slides>121</Slides>
  <Notes>113</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2" baseType="lpstr">
      <vt:lpstr>Arial</vt:lpstr>
      <vt:lpstr>Avenir Book</vt:lpstr>
      <vt:lpstr>Avenir Light</vt:lpstr>
      <vt:lpstr>Avenir Medium</vt:lpstr>
      <vt:lpstr>Calibri</vt:lpstr>
      <vt:lpstr>Cambria Math</vt:lpstr>
      <vt:lpstr>Myriad Pro</vt:lpstr>
      <vt:lpstr>Slack-Lato</vt:lpstr>
      <vt:lpstr>Tahoma</vt:lpstr>
      <vt:lpstr>mycell-black</vt:lpstr>
      <vt:lpstr>Equation</vt:lpstr>
      <vt:lpstr>PowerPoint Presentation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Spectral clustering uses eigenvectors of the graph Laplacian for clustering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PowerPoint Presentation</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PowerPoint Presentation</vt:lpstr>
      <vt:lpstr>PowerPoint Presentation</vt:lpstr>
      <vt:lpstr>PowerPoint Presentation</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Single Cell Data</vt:lpstr>
      <vt:lpstr>Gene-gene Relationships</vt:lpstr>
      <vt:lpstr>PowerPoint Presentation</vt:lpstr>
      <vt:lpstr>Intuition Behind Relationships</vt:lpstr>
      <vt:lpstr>Correlation as a measure</vt:lpstr>
      <vt:lpstr>Information Theory </vt:lpstr>
      <vt:lpstr>Mutual Information: Shape Agnostic</vt:lpstr>
      <vt:lpstr>Uncertainty measured by entropy</vt:lpstr>
      <vt:lpstr>Uniform has highest entropy</vt:lpstr>
      <vt:lpstr>Entropy Measured in Bits </vt:lpstr>
      <vt:lpstr>Entropy Properties</vt:lpstr>
      <vt:lpstr>Entropy</vt:lpstr>
      <vt:lpstr>Conditional Entropy</vt:lpstr>
      <vt:lpstr>Mutual Information</vt:lpstr>
      <vt:lpstr>Trends with High and Low MI</vt:lpstr>
      <vt:lpstr>Another Definition </vt:lpstr>
      <vt:lpstr>Computing MI (X-&gt;Y) in Data</vt:lpstr>
      <vt:lpstr>Density estimation</vt:lpstr>
      <vt:lpstr>Computing MI (X-&gt;Y) in Data</vt:lpstr>
      <vt:lpstr>Computing MI (X-&gt;Y) in Data</vt:lpstr>
      <vt:lpstr>Computing MI (X-&gt;Y) in Data</vt:lpstr>
      <vt:lpstr>Properties of Mutual Information</vt:lpstr>
      <vt:lpstr>Imbalanced Data a Problem for MI </vt:lpstr>
      <vt:lpstr>Density Resampled Estimate of Mutual Information (DREMI)</vt:lpstr>
      <vt:lpstr>DREMI computes MI off of a Conditional Entropy </vt:lpstr>
      <vt:lpstr>PowerPoint Presentation</vt:lpstr>
      <vt:lpstr>MAGIC Helps DREMI</vt:lpstr>
      <vt:lpstr>PowerPoint Presentation</vt:lpstr>
      <vt:lpstr>PowerPoint Presentation</vt:lpstr>
      <vt:lpstr>Conclusions</vt:lpstr>
      <vt:lpstr>For tomorrow: Ch. 1 &amp;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95</cp:revision>
  <cp:lastPrinted>2019-10-15T04:45:27Z</cp:lastPrinted>
  <dcterms:created xsi:type="dcterms:W3CDTF">2019-09-29T23:10:24Z</dcterms:created>
  <dcterms:modified xsi:type="dcterms:W3CDTF">2020-05-27T13:57:50Z</dcterms:modified>
</cp:coreProperties>
</file>